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 id="2147483683" r:id="rId3"/>
    <p:sldMasterId id="2147483692" r:id="rId4"/>
  </p:sldMasterIdLst>
  <p:notesMasterIdLst>
    <p:notesMasterId r:id="rId38"/>
  </p:notesMasterIdLst>
  <p:sldIdLst>
    <p:sldId id="435" r:id="rId5"/>
    <p:sldId id="283" r:id="rId6"/>
    <p:sldId id="393" r:id="rId7"/>
    <p:sldId id="377" r:id="rId8"/>
    <p:sldId id="401" r:id="rId9"/>
    <p:sldId id="400" r:id="rId10"/>
    <p:sldId id="394" r:id="rId11"/>
    <p:sldId id="376" r:id="rId12"/>
    <p:sldId id="382" r:id="rId13"/>
    <p:sldId id="385" r:id="rId14"/>
    <p:sldId id="426" r:id="rId15"/>
    <p:sldId id="389" r:id="rId16"/>
    <p:sldId id="386" r:id="rId17"/>
    <p:sldId id="388" r:id="rId18"/>
    <p:sldId id="427" r:id="rId19"/>
    <p:sldId id="391" r:id="rId20"/>
    <p:sldId id="428" r:id="rId21"/>
    <p:sldId id="378" r:id="rId22"/>
    <p:sldId id="380" r:id="rId23"/>
    <p:sldId id="403" r:id="rId24"/>
    <p:sldId id="404" r:id="rId25"/>
    <p:sldId id="398" r:id="rId26"/>
    <p:sldId id="405" r:id="rId27"/>
    <p:sldId id="395" r:id="rId28"/>
    <p:sldId id="411" r:id="rId29"/>
    <p:sldId id="437" r:id="rId30"/>
    <p:sldId id="408" r:id="rId31"/>
    <p:sldId id="434" r:id="rId32"/>
    <p:sldId id="438" r:id="rId33"/>
    <p:sldId id="425" r:id="rId34"/>
    <p:sldId id="429" r:id="rId35"/>
    <p:sldId id="433" r:id="rId36"/>
    <p:sldId id="278" r:id="rId37"/>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673" autoAdjust="0"/>
  </p:normalViewPr>
  <p:slideViewPr>
    <p:cSldViewPr snapToGrid="0" snapToObjects="1">
      <p:cViewPr varScale="1">
        <p:scale>
          <a:sx n="133" d="100"/>
          <a:sy n="133" d="100"/>
        </p:scale>
        <p:origin x="-936" y="-96"/>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commentAuthors" Target="commentAuthors.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gadgets.ndtv.com/internet/news/netflix-now-accounts-for-34-percent-of-us-internet-traffic-at-peak-times-524323"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projects.spring.io/spring-clou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Cloud native applications, and bringing microservice architectures into production in the enterprise.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Feedback Loop</a:t>
            </a: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I. Codebase</a:t>
            </a:r>
          </a:p>
          <a:p>
            <a:pPr>
              <a:spcBef>
                <a:spcPts val="0"/>
              </a:spcBef>
              <a:buNone/>
            </a:pPr>
            <a:r>
              <a:rPr lang="en-US" dirty="0" smtClean="0">
                <a:solidFill>
                  <a:schemeClr val="dk1"/>
                </a:solidFill>
              </a:rPr>
              <a:t>One codebase tracked in revision control, many deploys</a:t>
            </a:r>
          </a:p>
          <a:p>
            <a:pPr>
              <a:spcBef>
                <a:spcPts val="0"/>
              </a:spcBef>
              <a:buNone/>
            </a:pPr>
            <a:r>
              <a:rPr lang="en-US" dirty="0" smtClean="0">
                <a:solidFill>
                  <a:schemeClr val="dk1"/>
                </a:solidFill>
              </a:rPr>
              <a:t>II. Dependencies</a:t>
            </a:r>
          </a:p>
          <a:p>
            <a:pPr>
              <a:spcBef>
                <a:spcPts val="0"/>
              </a:spcBef>
              <a:buNone/>
            </a:pPr>
            <a:r>
              <a:rPr lang="en-US" dirty="0" smtClean="0">
                <a:solidFill>
                  <a:schemeClr val="dk1"/>
                </a:solidFill>
              </a:rPr>
              <a:t>Explicitly declare and isolate dependencies (</a:t>
            </a:r>
            <a:r>
              <a:rPr lang="en-US" dirty="0" err="1" smtClean="0">
                <a:solidFill>
                  <a:schemeClr val="dk1"/>
                </a:solidFill>
              </a:rPr>
              <a:t>mvn</a:t>
            </a:r>
            <a:r>
              <a:rPr lang="en-US" dirty="0" smtClean="0">
                <a:solidFill>
                  <a:schemeClr val="dk1"/>
                </a:solidFill>
              </a:rPr>
              <a:t>, etc.).</a:t>
            </a:r>
            <a:r>
              <a:rPr lang="en-US" baseline="0" dirty="0" smtClean="0">
                <a:solidFill>
                  <a:schemeClr val="dk1"/>
                </a:solidFill>
              </a:rPr>
              <a:t> Don’t expect servers to have them</a:t>
            </a:r>
            <a:endParaRPr lang="en-US" dirty="0" smtClean="0">
              <a:solidFill>
                <a:schemeClr val="dk1"/>
              </a:solidFill>
            </a:endParaRPr>
          </a:p>
          <a:p>
            <a:pPr>
              <a:spcBef>
                <a:spcPts val="0"/>
              </a:spcBef>
              <a:buNone/>
            </a:pPr>
            <a:r>
              <a:rPr lang="en-US" dirty="0" smtClean="0">
                <a:solidFill>
                  <a:schemeClr val="dk1"/>
                </a:solidFill>
              </a:rPr>
              <a:t>III. </a:t>
            </a:r>
            <a:r>
              <a:rPr lang="en-US" dirty="0" err="1" smtClean="0">
                <a:solidFill>
                  <a:schemeClr val="dk1"/>
                </a:solidFill>
              </a:rPr>
              <a:t>Config</a:t>
            </a:r>
            <a:endParaRPr lang="en-US" dirty="0" smtClean="0">
              <a:solidFill>
                <a:schemeClr val="dk1"/>
              </a:solidFill>
            </a:endParaRPr>
          </a:p>
          <a:p>
            <a:pPr>
              <a:spcBef>
                <a:spcPts val="0"/>
              </a:spcBef>
              <a:buNone/>
            </a:pPr>
            <a:r>
              <a:rPr lang="en-US" dirty="0" smtClean="0">
                <a:solidFill>
                  <a:schemeClr val="dk1"/>
                </a:solidFill>
              </a:rPr>
              <a:t>Store </a:t>
            </a:r>
            <a:r>
              <a:rPr lang="en-US" dirty="0" err="1" smtClean="0">
                <a:solidFill>
                  <a:schemeClr val="dk1"/>
                </a:solidFill>
              </a:rPr>
              <a:t>config</a:t>
            </a:r>
            <a:r>
              <a:rPr lang="en-US" dirty="0" smtClean="0">
                <a:solidFill>
                  <a:schemeClr val="dk1"/>
                </a:solidFill>
              </a:rPr>
              <a:t> in the environment. Could you open-source the project w/o revealing secrets?</a:t>
            </a:r>
          </a:p>
          <a:p>
            <a:pPr>
              <a:spcBef>
                <a:spcPts val="0"/>
              </a:spcBef>
              <a:buNone/>
            </a:pPr>
            <a:r>
              <a:rPr lang="en-US" dirty="0" smtClean="0">
                <a:solidFill>
                  <a:schemeClr val="dk1"/>
                </a:solidFill>
              </a:rPr>
              <a:t>IV. Backing services</a:t>
            </a:r>
          </a:p>
          <a:p>
            <a:pPr>
              <a:spcBef>
                <a:spcPts val="0"/>
              </a:spcBef>
              <a:buNone/>
            </a:pPr>
            <a:r>
              <a:rPr lang="en-US" dirty="0" smtClean="0">
                <a:solidFill>
                  <a:schemeClr val="dk1"/>
                </a:solidFill>
              </a:rPr>
              <a:t>Treat backing services as attached resources. A deploy of the twelve-factor app should be able to swap out a local MySQL database with one managed by a third party (such as Amazon RDS) without any changes to the app’s code</a:t>
            </a:r>
          </a:p>
          <a:p>
            <a:pPr>
              <a:spcBef>
                <a:spcPts val="0"/>
              </a:spcBef>
              <a:buNone/>
            </a:pPr>
            <a:r>
              <a:rPr lang="en-US" dirty="0" smtClean="0">
                <a:solidFill>
                  <a:schemeClr val="dk1"/>
                </a:solidFill>
              </a:rPr>
              <a:t>V. Build, release, run</a:t>
            </a:r>
          </a:p>
          <a:p>
            <a:pPr>
              <a:spcBef>
                <a:spcPts val="0"/>
              </a:spcBef>
              <a:buNone/>
            </a:pPr>
            <a:r>
              <a:rPr lang="en-US" dirty="0" smtClean="0">
                <a:solidFill>
                  <a:schemeClr val="dk1"/>
                </a:solidFill>
              </a:rPr>
              <a:t>Strictly separate build and run stages. Binary</a:t>
            </a:r>
            <a:r>
              <a:rPr lang="en-US" baseline="0" dirty="0" smtClean="0">
                <a:solidFill>
                  <a:schemeClr val="dk1"/>
                </a:solidFill>
              </a:rPr>
              <a:t> Integrity</a:t>
            </a:r>
            <a:endParaRPr lang="en-US" dirty="0" smtClean="0">
              <a:solidFill>
                <a:schemeClr val="dk1"/>
              </a:solidFill>
            </a:endParaRPr>
          </a:p>
          <a:p>
            <a:pPr>
              <a:spcBef>
                <a:spcPts val="0"/>
              </a:spcBef>
              <a:buNone/>
            </a:pPr>
            <a:r>
              <a:rPr lang="en-US" dirty="0" smtClean="0">
                <a:solidFill>
                  <a:schemeClr val="dk1"/>
                </a:solidFill>
              </a:rPr>
              <a:t>VI. Processes</a:t>
            </a:r>
          </a:p>
          <a:p>
            <a:pPr>
              <a:spcBef>
                <a:spcPts val="0"/>
              </a:spcBef>
              <a:buNone/>
            </a:pPr>
            <a:r>
              <a:rPr lang="en-US" dirty="0" smtClean="0">
                <a:solidFill>
                  <a:schemeClr val="dk1"/>
                </a:solidFill>
              </a:rPr>
              <a:t>Execute the app as one or more stateless processes</a:t>
            </a:r>
          </a:p>
          <a:p>
            <a:pPr>
              <a:spcBef>
                <a:spcPts val="0"/>
              </a:spcBef>
              <a:buNone/>
            </a:pPr>
            <a:r>
              <a:rPr lang="en-US" dirty="0" smtClean="0">
                <a:solidFill>
                  <a:schemeClr val="dk1"/>
                </a:solidFill>
              </a:rPr>
              <a:t>VII. Port binding</a:t>
            </a:r>
          </a:p>
          <a:p>
            <a:pPr>
              <a:spcBef>
                <a:spcPts val="0"/>
              </a:spcBef>
              <a:buNone/>
            </a:pPr>
            <a:r>
              <a:rPr lang="en-US" dirty="0" smtClean="0">
                <a:solidFill>
                  <a:schemeClr val="dk1"/>
                </a:solidFill>
              </a:rPr>
              <a:t>Export services via port binding. Routing</a:t>
            </a:r>
            <a:r>
              <a:rPr lang="en-US" baseline="0" dirty="0" smtClean="0">
                <a:solidFill>
                  <a:schemeClr val="dk1"/>
                </a:solidFill>
              </a:rPr>
              <a:t> layer takes care of routes -&gt; ports</a:t>
            </a:r>
            <a:endParaRPr lang="en-US" dirty="0" smtClean="0">
              <a:solidFill>
                <a:schemeClr val="dk1"/>
              </a:solidFill>
            </a:endParaRPr>
          </a:p>
          <a:p>
            <a:pPr>
              <a:spcBef>
                <a:spcPts val="0"/>
              </a:spcBef>
              <a:buNone/>
            </a:pPr>
            <a:r>
              <a:rPr lang="en-US" dirty="0" smtClean="0">
                <a:solidFill>
                  <a:schemeClr val="dk1"/>
                </a:solidFill>
              </a:rPr>
              <a:t>VIII. Concurrency</a:t>
            </a:r>
          </a:p>
          <a:p>
            <a:pPr>
              <a:spcBef>
                <a:spcPts val="0"/>
              </a:spcBef>
              <a:buNone/>
            </a:pPr>
            <a:r>
              <a:rPr lang="en-US" dirty="0" smtClean="0">
                <a:solidFill>
                  <a:schemeClr val="dk1"/>
                </a:solidFill>
              </a:rPr>
              <a:t>Scale out via the process model</a:t>
            </a:r>
          </a:p>
          <a:p>
            <a:pPr>
              <a:spcBef>
                <a:spcPts val="0"/>
              </a:spcBef>
              <a:buNone/>
            </a:pPr>
            <a:r>
              <a:rPr lang="en-US" dirty="0" smtClean="0">
                <a:solidFill>
                  <a:schemeClr val="dk1"/>
                </a:solidFill>
              </a:rPr>
              <a:t>IX. Disposability</a:t>
            </a:r>
          </a:p>
          <a:p>
            <a:pPr>
              <a:spcBef>
                <a:spcPts val="0"/>
              </a:spcBef>
              <a:buNone/>
            </a:pPr>
            <a:r>
              <a:rPr lang="en-US" dirty="0" smtClean="0">
                <a:solidFill>
                  <a:schemeClr val="dk1"/>
                </a:solidFill>
              </a:rPr>
              <a:t>Maximize robustness with fast startup and graceful shutdown</a:t>
            </a:r>
          </a:p>
          <a:p>
            <a:pPr>
              <a:spcBef>
                <a:spcPts val="0"/>
              </a:spcBef>
              <a:buNone/>
            </a:pPr>
            <a:r>
              <a:rPr lang="en-US" dirty="0" smtClean="0">
                <a:solidFill>
                  <a:schemeClr val="dk1"/>
                </a:solidFill>
              </a:rPr>
              <a:t>X. </a:t>
            </a:r>
            <a:r>
              <a:rPr lang="en-US" dirty="0" err="1" smtClean="0">
                <a:solidFill>
                  <a:schemeClr val="dk1"/>
                </a:solidFill>
              </a:rPr>
              <a:t>Dev</a:t>
            </a:r>
            <a:r>
              <a:rPr lang="en-US" dirty="0" smtClean="0">
                <a:solidFill>
                  <a:schemeClr val="dk1"/>
                </a:solidFill>
              </a:rPr>
              <a:t>/prod parity</a:t>
            </a:r>
          </a:p>
          <a:p>
            <a:pPr>
              <a:spcBef>
                <a:spcPts val="0"/>
              </a:spcBef>
              <a:buNone/>
            </a:pPr>
            <a:r>
              <a:rPr lang="en-US" dirty="0" smtClean="0">
                <a:solidFill>
                  <a:schemeClr val="dk1"/>
                </a:solidFill>
              </a:rPr>
              <a:t>Keep development, staging, and production as similar as possible</a:t>
            </a:r>
          </a:p>
          <a:p>
            <a:pPr>
              <a:spcBef>
                <a:spcPts val="0"/>
              </a:spcBef>
              <a:buNone/>
            </a:pPr>
            <a:r>
              <a:rPr lang="en-US" dirty="0" smtClean="0">
                <a:solidFill>
                  <a:schemeClr val="dk1"/>
                </a:solidFill>
              </a:rPr>
              <a:t>XI. Logs</a:t>
            </a:r>
          </a:p>
          <a:p>
            <a:pPr>
              <a:spcBef>
                <a:spcPts val="0"/>
              </a:spcBef>
              <a:buNone/>
            </a:pPr>
            <a:r>
              <a:rPr lang="en-US" dirty="0" smtClean="0">
                <a:solidFill>
                  <a:schemeClr val="dk1"/>
                </a:solidFill>
              </a:rPr>
              <a:t>Treat logs as event streams</a:t>
            </a:r>
          </a:p>
          <a:p>
            <a:pPr>
              <a:spcBef>
                <a:spcPts val="0"/>
              </a:spcBef>
              <a:buNone/>
            </a:pPr>
            <a:r>
              <a:rPr lang="en-US" dirty="0" smtClean="0">
                <a:solidFill>
                  <a:schemeClr val="dk1"/>
                </a:solidFill>
              </a:rPr>
              <a:t>XII. Admin processes</a:t>
            </a:r>
          </a:p>
          <a:p>
            <a:pPr>
              <a:spcBef>
                <a:spcPts val="0"/>
              </a:spcBef>
              <a:buNone/>
            </a:pPr>
            <a:r>
              <a:rPr lang="en-US" dirty="0" smtClean="0">
                <a:solidFill>
                  <a:schemeClr val="dk1"/>
                </a:solidFill>
              </a:rPr>
              <a:t>Run admin/management tasks as one-off processes</a:t>
            </a: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dirty="0"/>
              <a:t>REST and message-driven services</a:t>
            </a:r>
          </a:p>
          <a:p>
            <a:pPr marL="220558" indent="-220558">
              <a:buSzPct val="100000"/>
              <a:buChar char="*"/>
              <a:defRPr sz="1800"/>
            </a:pPr>
            <a:r>
              <a:rPr sz="2200" dirty="0"/>
              <a:t>Polyglot persistence, services encapsulate data store semantics</a:t>
            </a:r>
          </a:p>
          <a:p>
            <a:pPr marL="220558" indent="-220558">
              <a:buSzPct val="100000"/>
              <a:buChar char="*"/>
              <a:defRPr sz="1800"/>
            </a:pPr>
            <a:r>
              <a:rPr sz="2200" dirty="0"/>
              <a:t>Diversity of clients acknowledged</a:t>
            </a:r>
          </a:p>
          <a:p>
            <a:pPr marL="220558" indent="-220558">
              <a:buSzPct val="100000"/>
              <a:buChar char="*"/>
              <a:defRPr sz="1800"/>
            </a:pPr>
            <a:r>
              <a:rPr sz="2200" dirty="0"/>
              <a:t>API Gateway for service aggregation, </a:t>
            </a:r>
            <a:r>
              <a:rPr sz="2200" dirty="0" smtClean="0"/>
              <a:t>reduce</a:t>
            </a:r>
            <a:r>
              <a:rPr lang="en-US" sz="2200" dirty="0" smtClean="0"/>
              <a:t>d</a:t>
            </a:r>
            <a:r>
              <a:rPr sz="2200" dirty="0" smtClean="0"/>
              <a:t> </a:t>
            </a:r>
            <a:r>
              <a:rPr sz="2200" dirty="0"/>
              <a:t>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Features can be added, removed, &amp; changed independently,</a:t>
            </a:r>
            <a:r>
              <a:rPr lang="en-US" baseline="0" dirty="0" smtClean="0"/>
              <a:t> because they’re deployed independently.</a:t>
            </a:r>
          </a:p>
          <a:p>
            <a:r>
              <a:rPr lang="en-US" baseline="0" dirty="0" smtClean="0"/>
              <a:t>Service outages do not affect entire site/app.</a:t>
            </a:r>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a:t>
            </a:r>
            <a:r>
              <a:rPr lang="en-US" dirty="0" err="1" smtClean="0"/>
              <a:t>SpringCCloudServices</a:t>
            </a:r>
            <a:r>
              <a:rPr lang="en-US" dirty="0" smtClean="0"/>
              <a:t>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itchFamily="34" charset="0"/>
              <a:buNone/>
            </a:pPr>
            <a:r>
              <a:rPr lang="en-US" sz="1100" b="1" dirty="0" smtClean="0">
                <a:solidFill>
                  <a:schemeClr val="bg1">
                    <a:lumMod val="85000"/>
                  </a:schemeClr>
                </a:solidFill>
              </a:rPr>
              <a:t>#1 Enterprise Java App Dev Framework</a:t>
            </a:r>
          </a:p>
          <a:p>
            <a:pPr>
              <a:buFont typeface="Arial" pitchFamily="34" charset="0"/>
              <a:buNone/>
            </a:pPr>
            <a:endParaRPr lang="en-US" sz="1100" dirty="0" smtClean="0">
              <a:solidFill>
                <a:schemeClr val="bg1">
                  <a:lumMod val="85000"/>
                </a:schemeClr>
              </a:solidFill>
            </a:endParaRPr>
          </a:p>
          <a:p>
            <a:pPr>
              <a:buFont typeface="Arial" pitchFamily="34" charset="0"/>
              <a:buNone/>
            </a:pPr>
            <a:r>
              <a:rPr lang="en-US" sz="1100" dirty="0" smtClean="0">
                <a:solidFill>
                  <a:schemeClr val="bg1">
                    <a:lumMod val="85000"/>
                  </a:schemeClr>
                </a:solidFill>
              </a:rPr>
              <a:t>Used heavily by Netflix and F2000</a:t>
            </a:r>
          </a:p>
          <a:p>
            <a:pPr>
              <a:buFont typeface="Arial" pitchFamily="34" charset="0"/>
              <a:buNone/>
            </a:pPr>
            <a:r>
              <a:rPr lang="en-US" sz="1100" dirty="0" smtClean="0">
                <a:solidFill>
                  <a:schemeClr val="bg1">
                    <a:lumMod val="85000"/>
                  </a:schemeClr>
                </a:solidFill>
              </a:rPr>
              <a:t>OSS, Apache 2.0 licensed</a:t>
            </a:r>
          </a:p>
          <a:p>
            <a:pPr>
              <a:buFont typeface="Arial" pitchFamily="34" charset="0"/>
              <a:buNone/>
            </a:pPr>
            <a:r>
              <a:rPr lang="en-US" sz="1100" dirty="0" smtClean="0">
                <a:solidFill>
                  <a:schemeClr val="bg1">
                    <a:lumMod val="85000"/>
                  </a:schemeClr>
                </a:solidFill>
              </a:rPr>
              <a:t>Millions of downloads</a:t>
            </a:r>
          </a:p>
          <a:p>
            <a:pPr>
              <a:buFont typeface="Arial" pitchFamily="34" charset="0"/>
              <a:buNone/>
            </a:pPr>
            <a:endParaRPr lang="en-US" sz="1100" dirty="0" smtClean="0">
              <a:solidFill>
                <a:schemeClr val="bg1">
                  <a:lumMod val="85000"/>
                </a:schemeClr>
              </a:solidFill>
            </a:endParaRPr>
          </a:p>
          <a:p>
            <a:pPr>
              <a:buNone/>
            </a:pPr>
            <a:r>
              <a:rPr lang="en-US" sz="1100" dirty="0" smtClean="0">
                <a:solidFill>
                  <a:schemeClr val="bg1">
                    <a:lumMod val="85000"/>
                  </a:schemeClr>
                </a:solidFill>
              </a:rPr>
              <a:t>Integrated into PCF, BDS</a:t>
            </a:r>
          </a:p>
          <a:p>
            <a:endParaRPr lang="en-US" dirty="0"/>
          </a:p>
        </p:txBody>
      </p:sp>
    </p:spTree>
    <p:extLst>
      <p:ext uri="{BB962C8B-B14F-4D97-AF65-F5344CB8AC3E}">
        <p14:creationId xmlns:p14="http://schemas.microsoft.com/office/powerpoint/2010/main" val="1326190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lIns="90571" tIns="45286" rIns="90571" bIns="45286">
            <a:normAutofit fontScale="92500" lnSpcReduction="20000"/>
          </a:bodyPr>
          <a:lstStyle/>
          <a:p>
            <a:pPr lvl="0">
              <a:buFont typeface="Wingdings" pitchFamily="2" charset="2"/>
              <a:buChar char="§"/>
              <a:defRPr sz="1800">
                <a:solidFill>
                  <a:srgbClr val="000000"/>
                </a:solidFill>
                <a:uFillTx/>
              </a:defRPr>
            </a:pPr>
            <a:r>
              <a:rPr lang="en-US" sz="1600" dirty="0" err="1">
                <a:solidFill>
                  <a:srgbClr val="000000"/>
                </a:solidFill>
              </a:rPr>
              <a:t>NetFlix</a:t>
            </a:r>
            <a:r>
              <a:rPr lang="en-US" sz="1600" dirty="0">
                <a:solidFill>
                  <a:srgbClr val="000000"/>
                </a:solidFill>
              </a:rPr>
              <a:t>, an undisputed business &amp; technology leader</a:t>
            </a:r>
          </a:p>
          <a:p>
            <a:pPr lvl="1">
              <a:buFont typeface="Wingdings" pitchFamily="2" charset="2"/>
              <a:buChar char="§"/>
              <a:defRPr sz="1800">
                <a:solidFill>
                  <a:srgbClr val="000000"/>
                </a:solidFill>
                <a:uFillTx/>
              </a:defRPr>
            </a:pPr>
            <a:r>
              <a:rPr lang="en-US" sz="1600" dirty="0">
                <a:solidFill>
                  <a:srgbClr val="000000"/>
                </a:solidFill>
                <a:hlinkClick r:id="rId3"/>
              </a:rPr>
              <a:t>34%</a:t>
            </a:r>
            <a:r>
              <a:rPr lang="en-US" sz="1600" dirty="0">
                <a:solidFill>
                  <a:srgbClr val="000000"/>
                </a:solidFill>
              </a:rPr>
              <a:t> of peak N. American internet traffic from 6-9pm</a:t>
            </a:r>
          </a:p>
          <a:p>
            <a:pPr lvl="0">
              <a:buFont typeface="Wingdings" pitchFamily="2" charset="2"/>
              <a:buChar char="§"/>
              <a:defRPr sz="1800">
                <a:solidFill>
                  <a:srgbClr val="000000"/>
                </a:solidFill>
                <a:uFillTx/>
              </a:defRPr>
            </a:pPr>
            <a:r>
              <a:rPr lang="en-US" sz="1600" dirty="0">
                <a:solidFill>
                  <a:srgbClr val="000000"/>
                </a:solidFill>
              </a:rPr>
              <a:t>If speed was why they won, microservices was how</a:t>
            </a:r>
          </a:p>
          <a:p>
            <a:pPr lvl="0">
              <a:buFont typeface="Wingdings" pitchFamily="2" charset="2"/>
              <a:buChar char="§"/>
              <a:defRPr sz="1800">
                <a:solidFill>
                  <a:srgbClr val="000000"/>
                </a:solidFill>
                <a:uFillTx/>
              </a:defRPr>
            </a:pPr>
            <a:r>
              <a:rPr lang="en-US" sz="1600" dirty="0">
                <a:solidFill>
                  <a:srgbClr val="000000"/>
                </a:solidFill>
              </a:rPr>
              <a:t>They pioneered / began to popularize micro service concept</a:t>
            </a:r>
          </a:p>
          <a:p>
            <a:pPr lvl="1">
              <a:buFont typeface="Wingdings" pitchFamily="2" charset="2"/>
              <a:buChar char="§"/>
              <a:defRPr sz="1800">
                <a:solidFill>
                  <a:srgbClr val="000000"/>
                </a:solidFill>
                <a:uFillTx/>
              </a:defRPr>
            </a:pPr>
            <a:r>
              <a:rPr lang="en-US" sz="1600" dirty="0">
                <a:solidFill>
                  <a:srgbClr val="000000"/>
                </a:solidFill>
              </a:rPr>
              <a:t>All they had was Amazon EC2 back then</a:t>
            </a:r>
          </a:p>
          <a:p>
            <a:pPr lvl="1">
              <a:buFont typeface="Wingdings" pitchFamily="2" charset="2"/>
              <a:buChar char="§"/>
              <a:defRPr sz="1800">
                <a:solidFill>
                  <a:srgbClr val="000000"/>
                </a:solidFill>
                <a:uFillTx/>
              </a:defRPr>
            </a:pPr>
            <a:r>
              <a:rPr lang="en-US" sz="1600" dirty="0">
                <a:solidFill>
                  <a:srgbClr val="000000"/>
                </a:solidFill>
              </a:rPr>
              <a:t>They had to invent a distributed </a:t>
            </a:r>
            <a:r>
              <a:rPr lang="en-US" sz="1600" dirty="0" smtClean="0">
                <a:solidFill>
                  <a:srgbClr val="000000"/>
                </a:solidFill>
              </a:rPr>
              <a:t>platform</a:t>
            </a:r>
            <a:r>
              <a:rPr lang="en-US" sz="1600" dirty="0">
                <a:solidFill>
                  <a:srgbClr val="000000"/>
                </a:solidFill>
              </a:rPr>
              <a:t>, cloud native platform with </a:t>
            </a:r>
            <a:r>
              <a:rPr lang="en-US" sz="1600" dirty="0" err="1">
                <a:solidFill>
                  <a:srgbClr val="000000"/>
                </a:solidFill>
              </a:rPr>
              <a:t>PaaS</a:t>
            </a:r>
            <a:r>
              <a:rPr lang="en-US" sz="1600" dirty="0">
                <a:solidFill>
                  <a:srgbClr val="000000"/>
                </a:solidFill>
              </a:rPr>
              <a:t> – like features</a:t>
            </a:r>
          </a:p>
          <a:p>
            <a:pPr lvl="1">
              <a:buFont typeface="Wingdings" pitchFamily="2" charset="2"/>
              <a:buChar char="§"/>
              <a:defRPr sz="1800">
                <a:solidFill>
                  <a:srgbClr val="000000"/>
                </a:solidFill>
                <a:uFillTx/>
              </a:defRPr>
            </a:pPr>
            <a:r>
              <a:rPr lang="en-US" sz="1600" dirty="0">
                <a:solidFill>
                  <a:srgbClr val="000000"/>
                </a:solidFill>
              </a:rPr>
              <a:t>They had to invent </a:t>
            </a:r>
            <a:r>
              <a:rPr lang="en-US" sz="1600" dirty="0" err="1">
                <a:solidFill>
                  <a:srgbClr val="000000"/>
                </a:solidFill>
              </a:rPr>
              <a:t>microservice</a:t>
            </a:r>
            <a:r>
              <a:rPr lang="en-US" sz="1600" dirty="0">
                <a:solidFill>
                  <a:srgbClr val="000000"/>
                </a:solidFill>
              </a:rPr>
              <a:t> infrastructure at the application level</a:t>
            </a:r>
          </a:p>
          <a:p>
            <a:pPr lvl="0">
              <a:buFont typeface="Wingdings" pitchFamily="2" charset="2"/>
              <a:buChar char="§"/>
              <a:defRPr sz="1800">
                <a:solidFill>
                  <a:srgbClr val="000000"/>
                </a:solidFill>
                <a:uFillTx/>
              </a:defRPr>
            </a:pPr>
            <a:r>
              <a:rPr lang="en-US" sz="1600" dirty="0">
                <a:solidFill>
                  <a:srgbClr val="000000"/>
                </a:solidFill>
              </a:rPr>
              <a:t>All before writing one line of code that relates to the application you and I know as Netflix</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err="1">
                <a:solidFill>
                  <a:srgbClr val="000000"/>
                </a:solidFill>
              </a:rPr>
              <a:t>NetflixOSS</a:t>
            </a:r>
            <a:r>
              <a:rPr lang="en-US" sz="1600" dirty="0">
                <a:solidFill>
                  <a:srgbClr val="000000"/>
                </a:solidFill>
              </a:rPr>
              <a:t> is a talent acquisition and retention strategy, they are in the movie business 1</a:t>
            </a:r>
            <a:r>
              <a:rPr lang="en-US" sz="1600" baseline="30000" dirty="0">
                <a:solidFill>
                  <a:srgbClr val="000000"/>
                </a:solidFill>
              </a:rPr>
              <a:t>st</a:t>
            </a:r>
            <a:r>
              <a:rPr lang="en-US" sz="1600" dirty="0">
                <a:solidFill>
                  <a:srgbClr val="000000"/>
                </a:solidFill>
              </a:rPr>
              <a:t>, and the software business 2</a:t>
            </a:r>
            <a:r>
              <a:rPr lang="en-US" sz="1600" baseline="30000" dirty="0">
                <a:solidFill>
                  <a:srgbClr val="000000"/>
                </a:solidFill>
              </a:rPr>
              <a:t>nd</a:t>
            </a:r>
            <a:r>
              <a:rPr lang="en-US" sz="1600" dirty="0">
                <a:solidFill>
                  <a:srgbClr val="000000"/>
                </a:solidFill>
              </a:rPr>
              <a:t>.</a:t>
            </a:r>
          </a:p>
          <a:p>
            <a:pPr lvl="0">
              <a:buFont typeface="Wingdings" pitchFamily="2" charset="2"/>
              <a:buNone/>
              <a:defRPr sz="1800">
                <a:solidFill>
                  <a:srgbClr val="000000"/>
                </a:solidFill>
                <a:uFillTx/>
              </a:defRPr>
            </a:pPr>
            <a:r>
              <a:rPr lang="en-US" sz="1600" dirty="0">
                <a:solidFill>
                  <a:srgbClr val="000000"/>
                </a:solidFill>
              </a:rPr>
              <a:t>Open source and supporting their developer’s efforts in the industry is how they are able to attract and retain the best engineers, giving them the ability to invent all this stuff.</a:t>
            </a:r>
          </a:p>
          <a:p>
            <a:pPr lvl="0">
              <a:buFont typeface="Wingdings" pitchFamily="2" charset="2"/>
              <a:buNone/>
              <a:defRPr sz="1800">
                <a:solidFill>
                  <a:srgbClr val="000000"/>
                </a:solidFill>
                <a:uFillTx/>
              </a:defRPr>
            </a:pPr>
            <a:r>
              <a:rPr lang="en-US" sz="1600" dirty="0">
                <a:solidFill>
                  <a:srgbClr val="000000"/>
                </a:solidFill>
              </a:rPr>
              <a:t>That’s tough to duplicate.</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a:solidFill>
                  <a:srgbClr val="000000"/>
                </a:solidFill>
              </a:rPr>
              <a:t>Detail on Netflix quote:   Netflix needed the performance, stability, concurrency of the JVM, but was searching the right RAD capability to give them the 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1858635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solidFill>
                  <a:schemeClr val="dk1"/>
                </a:solidFill>
                <a:latin typeface="Verdana"/>
                <a:ea typeface="Verdana"/>
                <a:cs typeface="Verdana"/>
                <a:sym typeface="Verdana"/>
              </a:rPr>
              <a:t>Cloud native applications are an evolution of software development and deployment that embraces </a:t>
            </a:r>
            <a:r>
              <a:rPr lang="en-US" sz="1100" dirty="0" err="1">
                <a:solidFill>
                  <a:schemeClr val="dk1"/>
                </a:solidFill>
                <a:latin typeface="Verdana"/>
                <a:ea typeface="Verdana"/>
                <a:cs typeface="Verdana"/>
                <a:sym typeface="Verdana"/>
              </a:rPr>
              <a:t>DevOps</a:t>
            </a:r>
            <a:r>
              <a:rPr lang="en-US" sz="1100" dirty="0">
                <a:solidFill>
                  <a:schemeClr val="dk1"/>
                </a:solidFill>
                <a:latin typeface="Verdana"/>
                <a:ea typeface="Verdana"/>
                <a:cs typeface="Verdana"/>
                <a:sym typeface="Verdana"/>
              </a:rPr>
              <a:t> and containers and breaks applications down to smaller individual components. Organizations can develop and deploy faster because there is a modular approach that makes code more efficient and enables much of the common or routine elements to be automated.</a:t>
            </a:r>
          </a:p>
          <a:p>
            <a:r>
              <a:rPr lang="en-US" sz="1100" dirty="0">
                <a:solidFill>
                  <a:schemeClr val="dk1"/>
                </a:solidFill>
                <a:latin typeface="Verdana"/>
                <a:ea typeface="Verdana"/>
                <a:cs typeface="Verdana"/>
                <a:sym typeface="Verdana"/>
              </a:rPr>
              <a:t> </a:t>
            </a:r>
          </a:p>
          <a:p>
            <a:r>
              <a:rPr lang="en-US" sz="1100" dirty="0">
                <a:solidFill>
                  <a:schemeClr val="dk1"/>
                </a:solidFill>
                <a:latin typeface="Verdana"/>
                <a:ea typeface="Verdana"/>
                <a:cs typeface="Verdana"/>
                <a:sym typeface="Verdana"/>
              </a:rPr>
              <a:t> </a:t>
            </a:r>
          </a:p>
          <a:p>
            <a:r>
              <a:rPr lang="en-US" sz="1100" dirty="0">
                <a:solidFill>
                  <a:schemeClr val="dk1"/>
                </a:solidFill>
                <a:latin typeface="Verdana"/>
                <a:ea typeface="Verdana"/>
                <a:cs typeface="Verdana"/>
                <a:sym typeface="Verdana"/>
              </a:rPr>
              <a:t>There are a variety of “moving parts” involved in doing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successfully. Your organization should adopt a </a:t>
            </a:r>
            <a:r>
              <a:rPr lang="en-US" sz="1100" dirty="0" err="1">
                <a:solidFill>
                  <a:schemeClr val="dk1"/>
                </a:solidFill>
                <a:latin typeface="Verdana"/>
                <a:ea typeface="Verdana"/>
                <a:cs typeface="Verdana"/>
                <a:sym typeface="Verdana"/>
              </a:rPr>
              <a:t>DevOps</a:t>
            </a:r>
            <a:r>
              <a:rPr lang="en-US" sz="1100" dirty="0">
                <a:solidFill>
                  <a:schemeClr val="dk1"/>
                </a:solidFill>
                <a:latin typeface="Verdana"/>
                <a:ea typeface="Verdana"/>
                <a:cs typeface="Verdana"/>
                <a:sym typeface="Verdana"/>
              </a:rPr>
              <a:t> culture and have the appropriate infrastructure in place to avoid getting it wrong.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architecture is generally built on a foundation of cloud and virtualization, and relies heavily on automation to ensure success and avoid failures.</a:t>
            </a:r>
            <a:r>
              <a:rPr lang="en-US" dirty="0" smtClean="0">
                <a:effectLst/>
              </a:rPr>
              <a:t> </a:t>
            </a:r>
            <a:endParaRPr lang="en-US" dirty="0" smtClean="0"/>
          </a:p>
          <a:p>
            <a:endParaRPr lang="en-US" dirty="0"/>
          </a:p>
        </p:txBody>
      </p:sp>
    </p:spTree>
    <p:extLst>
      <p:ext uri="{BB962C8B-B14F-4D97-AF65-F5344CB8AC3E}">
        <p14:creationId xmlns:p14="http://schemas.microsoft.com/office/powerpoint/2010/main" val="857646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3" name="Shape 453"/>
          <p:cNvSpPr txBox="1">
            <a:spLocks noGrp="1"/>
          </p:cNvSpPr>
          <p:nvPr>
            <p:ph type="body" idx="1"/>
          </p:nvPr>
        </p:nvSpPr>
        <p:spPr>
          <a:xfrm>
            <a:off x="295170" y="2972430"/>
            <a:ext cx="6267600" cy="57936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100" b="0" i="0" u="none" strike="noStrike" cap="none" dirty="0">
                <a:solidFill>
                  <a:schemeClr val="dk1"/>
                </a:solidFill>
                <a:latin typeface="Verdana"/>
                <a:ea typeface="Verdana"/>
                <a:cs typeface="Verdana"/>
                <a:sym typeface="Verdana"/>
              </a:rPr>
              <a:t>PCF is the 1st and only cloud native vendor available today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1" name="Shape 43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32" name="Shape 43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31</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43" name="Shape 44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32</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At Pivotal,</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 we really see these trends as manifestations and facets of</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the same thing</a:t>
            </a:r>
            <a:r>
              <a:rPr lang="en-US" sz="1100" kern="1200" baseline="0" dirty="0" smtClean="0">
                <a:solidFill>
                  <a:schemeClr val="tx1"/>
                </a:solidFill>
                <a:latin typeface="+mn-lt"/>
                <a:ea typeface="+mn-ea"/>
                <a:cs typeface="+mn-cs"/>
              </a:rPr>
              <a:t> – that we call CLOUD NATIVE.</a:t>
            </a:r>
          </a:p>
          <a:p>
            <a:endParaRPr lang="en-US" sz="1100" kern="1200" baseline="0" dirty="0" smtClean="0">
              <a:solidFill>
                <a:schemeClr val="tx1"/>
              </a:solidFill>
              <a:latin typeface="+mn-lt"/>
              <a:ea typeface="+mn-ea"/>
              <a:cs typeface="+mn-cs"/>
            </a:endParaRPr>
          </a:p>
          <a:p>
            <a:r>
              <a:rPr lang="en-US" sz="1100" kern="1200" baseline="0" dirty="0" smtClean="0">
                <a:solidFill>
                  <a:schemeClr val="tx1"/>
                </a:solidFill>
                <a:latin typeface="+mn-lt"/>
                <a:ea typeface="+mn-ea"/>
                <a:cs typeface="+mn-cs"/>
              </a:rPr>
              <a:t>CLOUD NATIVE is the coming together of tools, frameworks and building modern software on a cloud infrastructure</a:t>
            </a:r>
            <a:endParaRPr lang="en-US" dirty="0" smtClean="0"/>
          </a:p>
          <a:p>
            <a:endParaRPr lang="en-US" dirty="0"/>
          </a:p>
        </p:txBody>
      </p:sp>
    </p:spTree>
    <p:extLst>
      <p:ext uri="{BB962C8B-B14F-4D97-AF65-F5344CB8AC3E}">
        <p14:creationId xmlns:p14="http://schemas.microsoft.com/office/powerpoint/2010/main" val="3365646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3">
              <a:buFont typeface="Wingdings" charset="2"/>
              <a:buChar char="§"/>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42943743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37"/>
        <p:cNvGrpSpPr/>
        <p:nvPr/>
      </p:nvGrpSpPr>
      <p:grpSpPr>
        <a:xfrm>
          <a:off x="0" y="0"/>
          <a:ext cx="0" cy="0"/>
          <a:chOff x="0" y="0"/>
          <a:chExt cx="0" cy="0"/>
        </a:xfrm>
      </p:grpSpPr>
    </p:spTree>
    <p:extLst>
      <p:ext uri="{BB962C8B-B14F-4D97-AF65-F5344CB8AC3E}">
        <p14:creationId xmlns:p14="http://schemas.microsoft.com/office/powerpoint/2010/main" val="1297632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902750"/>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0889311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2181356417"/>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3354303305"/>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4158777363"/>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163539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3469953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27777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329080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3072552097"/>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836063991"/>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44241043"/>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024562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0802600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2181047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8442235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theme" Target="../theme/theme3.xml"/><Relationship Id="rId9" Type="http://schemas.openxmlformats.org/officeDocument/2006/relationships/image" Target="../media/image6.png"/><Relationship Id="rId1" Type="http://schemas.openxmlformats.org/officeDocument/2006/relationships/slideLayout" Target="../slideLayouts/slideLayout30.xml"/><Relationship Id="rId2"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theme" Target="../theme/theme4.xml"/><Relationship Id="rId9" Type="http://schemas.openxmlformats.org/officeDocument/2006/relationships/image" Target="../media/image6.png"/><Relationship Id="rId1" Type="http://schemas.openxmlformats.org/officeDocument/2006/relationships/slideLayout" Target="../slideLayouts/slideLayout37.xml"/><Relationship Id="rId2"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1" r:id="rId10"/>
    <p:sldLayoutId id="2147483662" r:id="rId11"/>
    <p:sldLayoutId id="2147483681" r:id="rId12"/>
    <p:sldLayoutId id="2147483682" r:id="rId13"/>
    <p:sldLayoutId id="2147483701" r:id="rId14"/>
    <p:sldLayoutId id="2147483703"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702"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41154620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8" r:id="rId4"/>
    <p:sldLayoutId id="2147483689" r:id="rId5"/>
    <p:sldLayoutId id="2147483690" r:id="rId6"/>
    <p:sldLayoutId id="214748369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46559457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7" r:id="rId4"/>
    <p:sldLayoutId id="2147483698" r:id="rId5"/>
    <p:sldLayoutId id="2147483699" r:id="rId6"/>
    <p:sldLayoutId id="2147483700"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5" Type="http://schemas.openxmlformats.org/officeDocument/2006/relationships/image" Target="../media/image10.png"/><Relationship Id="rId6"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5.xml"/><Relationship Id="rId2"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4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9.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51.jp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9.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1261884"/>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400" b="1" dirty="0">
                <a:solidFill>
                  <a:schemeClr val="bg2"/>
                </a:solidFill>
              </a:rPr>
              <a:t>Cloud Native Workshop</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Cloud Native </a:t>
            </a:r>
            <a:r>
              <a:rPr lang="en-US" sz="2400" b="1" spc="-100" dirty="0" smtClean="0">
                <a:solidFill>
                  <a:schemeClr val="bg1"/>
                </a:solidFill>
                <a:effectLst>
                  <a:outerShdw blurRad="50800" dist="38100" dir="5400000" algn="t" rotWithShape="0">
                    <a:prstClr val="black">
                      <a:alpha val="40000"/>
                    </a:prstClr>
                  </a:outerShdw>
                </a:effectLst>
              </a:rPr>
              <a:t>Architectures and Frameworks</a:t>
            </a:r>
            <a:endParaRPr lang="en-US" sz="2400" b="1" spc="-100" dirty="0" smtClean="0">
              <a:solidFill>
                <a:schemeClr val="bg1"/>
              </a:solidFill>
              <a:effectLst>
                <a:outerShdw blurRad="50800" dist="38100" dir="5400000" algn="t" rotWithShape="0">
                  <a:prstClr val="black">
                    <a:alpha val="40000"/>
                  </a:prstClr>
                </a:outerShdw>
              </a:effectLst>
              <a:cs typeface="Arial"/>
            </a:endParaRPr>
          </a:p>
        </p:txBody>
      </p:sp>
      <p:sp>
        <p:nvSpPr>
          <p:cNvPr id="11" name="TextBox 10"/>
          <p:cNvSpPr txBox="1"/>
          <p:nvPr/>
        </p:nvSpPr>
        <p:spPr>
          <a:xfrm>
            <a:off x="623455" y="3461916"/>
            <a:ext cx="7897090" cy="338554"/>
          </a:xfrm>
          <a:prstGeom prst="rect">
            <a:avLst/>
          </a:prstGeom>
          <a:noFill/>
        </p:spPr>
        <p:txBody>
          <a:bodyPr wrap="square" rtlCol="0">
            <a:spAutoFit/>
          </a:bodyPr>
          <a:lstStyle/>
          <a:p>
            <a:pPr>
              <a:spcAft>
                <a:spcPts val="300"/>
              </a:spcAft>
            </a:pPr>
            <a:r>
              <a:rPr lang="en-US" sz="1600" dirty="0" smtClean="0">
                <a:solidFill>
                  <a:srgbClr val="FFFFFF"/>
                </a:solidFill>
                <a:cs typeface="Arial"/>
              </a:rPr>
              <a:t>Pivotal Cloud Foundry</a:t>
            </a:r>
            <a:endParaRPr lang="en-US" sz="1600" dirty="0">
              <a:solidFill>
                <a:srgbClr val="FFFFFF"/>
              </a:solidFill>
              <a:cs typeface="Arial"/>
            </a:endParaRPr>
          </a:p>
        </p:txBody>
      </p:sp>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0053029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56" name="Donut 55"/>
          <p:cNvSpPr/>
          <p:nvPr/>
        </p:nvSpPr>
        <p:spPr>
          <a:xfrm>
            <a:off x="3527366" y="1729418"/>
            <a:ext cx="2059179" cy="1991307"/>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Chevron 56"/>
          <p:cNvSpPr/>
          <p:nvPr/>
        </p:nvSpPr>
        <p:spPr>
          <a:xfrm rot="5400000">
            <a:off x="5098060" y="2423341"/>
            <a:ext cx="536607" cy="735471"/>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8" name="Chevron 57"/>
          <p:cNvSpPr/>
          <p:nvPr/>
        </p:nvSpPr>
        <p:spPr>
          <a:xfrm rot="16200000">
            <a:off x="3499152" y="2353704"/>
            <a:ext cx="536607" cy="735473"/>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Agile Delivery</a:t>
            </a:r>
            <a:endParaRPr lang="en" sz="2400" dirty="0">
              <a:solidFill>
                <a:srgbClr val="33928A"/>
              </a:solidFill>
            </a:endParaRPr>
          </a:p>
        </p:txBody>
      </p:sp>
      <p:sp>
        <p:nvSpPr>
          <p:cNvPr id="12" name="Oval 11"/>
          <p:cNvSpPr/>
          <p:nvPr/>
        </p:nvSpPr>
        <p:spPr>
          <a:xfrm>
            <a:off x="938322" y="1472128"/>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1161198" y="1861376"/>
            <a:ext cx="1219200" cy="914400"/>
          </a:xfrm>
          <a:prstGeom prst="rect">
            <a:avLst/>
          </a:prstGeom>
        </p:spPr>
      </p:pic>
      <p:sp>
        <p:nvSpPr>
          <p:cNvPr id="42" name="Oval 41"/>
          <p:cNvSpPr/>
          <p:nvPr/>
        </p:nvSpPr>
        <p:spPr>
          <a:xfrm>
            <a:off x="6636653" y="2486210"/>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0" name="Rectangle 49"/>
          <p:cNvSpPr/>
          <p:nvPr/>
        </p:nvSpPr>
        <p:spPr>
          <a:xfrm>
            <a:off x="817282" y="3161942"/>
            <a:ext cx="1903085" cy="307777"/>
          </a:xfrm>
          <a:prstGeom prst="rect">
            <a:avLst/>
          </a:prstGeom>
        </p:spPr>
        <p:txBody>
          <a:bodyPr wrap="none">
            <a:spAutoFit/>
          </a:bodyPr>
          <a:lstStyle/>
          <a:p>
            <a:r>
              <a:rPr lang="en-US" b="1" dirty="0" smtClean="0">
                <a:solidFill>
                  <a:srgbClr val="FFFFFF"/>
                </a:solidFill>
              </a:rPr>
              <a:t>Customer Feedback</a:t>
            </a:r>
            <a:endParaRPr lang="en-US" dirty="0"/>
          </a:p>
        </p:txBody>
      </p:sp>
      <p:sp>
        <p:nvSpPr>
          <p:cNvPr id="51" name="Rectangle 50"/>
          <p:cNvSpPr/>
          <p:nvPr/>
        </p:nvSpPr>
        <p:spPr>
          <a:xfrm>
            <a:off x="6601844" y="4184879"/>
            <a:ext cx="1771213" cy="307777"/>
          </a:xfrm>
          <a:prstGeom prst="rect">
            <a:avLst/>
          </a:prstGeom>
        </p:spPr>
        <p:txBody>
          <a:bodyPr wrap="none">
            <a:spAutoFit/>
          </a:bodyPr>
          <a:lstStyle/>
          <a:p>
            <a:r>
              <a:rPr lang="en-US" b="1" dirty="0" smtClean="0">
                <a:solidFill>
                  <a:srgbClr val="FFFFFF"/>
                </a:solidFill>
              </a:rPr>
              <a:t>Customer Delivery</a:t>
            </a:r>
            <a:endParaRPr lang="en-US" dirty="0"/>
          </a:p>
        </p:txBody>
      </p:sp>
      <p:pic>
        <p:nvPicPr>
          <p:cNvPr id="52" name="Picture 51"/>
          <p:cNvPicPr>
            <a:picLocks noChangeAspect="1"/>
          </p:cNvPicPr>
          <p:nvPr/>
        </p:nvPicPr>
        <p:blipFill>
          <a:blip r:embed="rId4"/>
          <a:stretch>
            <a:fillRect/>
          </a:stretch>
        </p:blipFill>
        <p:spPr>
          <a:xfrm>
            <a:off x="6963101" y="2806326"/>
            <a:ext cx="1041400" cy="914400"/>
          </a:xfrm>
          <a:prstGeom prst="rect">
            <a:avLst/>
          </a:prstGeom>
        </p:spPr>
      </p:pic>
      <p:sp>
        <p:nvSpPr>
          <p:cNvPr id="79" name="Rectangle 78"/>
          <p:cNvSpPr/>
          <p:nvPr/>
        </p:nvSpPr>
        <p:spPr>
          <a:xfrm>
            <a:off x="3432340" y="995593"/>
            <a:ext cx="1801107" cy="307777"/>
          </a:xfrm>
          <a:prstGeom prst="rect">
            <a:avLst/>
          </a:prstGeom>
        </p:spPr>
        <p:txBody>
          <a:bodyPr wrap="none">
            <a:spAutoFit/>
          </a:bodyPr>
          <a:lstStyle/>
          <a:p>
            <a:r>
              <a:rPr lang="en-US" b="1" dirty="0" smtClean="0">
                <a:solidFill>
                  <a:srgbClr val="008881"/>
                </a:solidFill>
              </a:rPr>
              <a:t>Behavior Analytics</a:t>
            </a:r>
            <a:endParaRPr lang="en-US" dirty="0">
              <a:solidFill>
                <a:srgbClr val="008881"/>
              </a:solidFill>
            </a:endParaRPr>
          </a:p>
        </p:txBody>
      </p:sp>
      <p:sp>
        <p:nvSpPr>
          <p:cNvPr id="264" name="Right Arrow 263"/>
          <p:cNvSpPr/>
          <p:nvPr/>
        </p:nvSpPr>
        <p:spPr>
          <a:xfrm>
            <a:off x="2788784" y="2103074"/>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5934063" y="3116921"/>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7488784" y="1008440"/>
            <a:ext cx="0" cy="1477770"/>
          </a:xfrm>
          <a:prstGeom prst="line">
            <a:avLst/>
          </a:prstGeom>
          <a:ln>
            <a:solidFill>
              <a:srgbClr val="28746E"/>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1778377" y="995073"/>
            <a:ext cx="5710407" cy="0"/>
          </a:xfrm>
          <a:prstGeom prst="line">
            <a:avLst/>
          </a:prstGeom>
          <a:ln>
            <a:solidFill>
              <a:srgbClr val="28746E"/>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2" idx="0"/>
          </p:cNvCxnSpPr>
          <p:nvPr/>
        </p:nvCxnSpPr>
        <p:spPr>
          <a:xfrm>
            <a:off x="1776242" y="995073"/>
            <a:ext cx="2134" cy="477055"/>
          </a:xfrm>
          <a:prstGeom prst="line">
            <a:avLst/>
          </a:prstGeom>
          <a:ln>
            <a:solidFill>
              <a:srgbClr val="28746E"/>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182609" y="1949185"/>
            <a:ext cx="783237" cy="307777"/>
          </a:xfrm>
          <a:prstGeom prst="rect">
            <a:avLst/>
          </a:prstGeom>
        </p:spPr>
        <p:txBody>
          <a:bodyPr wrap="none">
            <a:spAutoFit/>
          </a:bodyPr>
          <a:lstStyle/>
          <a:p>
            <a:r>
              <a:rPr lang="en-US" b="1" dirty="0" smtClean="0">
                <a:solidFill>
                  <a:srgbClr val="FFFFFF"/>
                </a:solidFill>
              </a:rPr>
              <a:t>Design</a:t>
            </a:r>
            <a:endParaRPr lang="en-US" dirty="0"/>
          </a:p>
        </p:txBody>
      </p:sp>
      <p:sp>
        <p:nvSpPr>
          <p:cNvPr id="60" name="Rectangle 59"/>
          <p:cNvSpPr/>
          <p:nvPr/>
        </p:nvSpPr>
        <p:spPr>
          <a:xfrm>
            <a:off x="3930803" y="2564658"/>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61" name="Rectangle 60"/>
          <p:cNvSpPr/>
          <p:nvPr/>
        </p:nvSpPr>
        <p:spPr>
          <a:xfrm>
            <a:off x="4270426" y="3169435"/>
            <a:ext cx="556563" cy="307777"/>
          </a:xfrm>
          <a:prstGeom prst="rect">
            <a:avLst/>
          </a:prstGeom>
        </p:spPr>
        <p:txBody>
          <a:bodyPr wrap="none">
            <a:spAutoFit/>
          </a:bodyPr>
          <a:lstStyle/>
          <a:p>
            <a:r>
              <a:rPr lang="en-US" b="1" dirty="0" smtClean="0">
                <a:solidFill>
                  <a:srgbClr val="FFFFFF"/>
                </a:solidFill>
              </a:rPr>
              <a:t>Test</a:t>
            </a:r>
            <a:endParaRPr lang="en-US" dirty="0"/>
          </a:p>
        </p:txBody>
      </p:sp>
    </p:spTree>
    <p:extLst>
      <p:ext uri="{BB962C8B-B14F-4D97-AF65-F5344CB8AC3E}">
        <p14:creationId xmlns:p14="http://schemas.microsoft.com/office/powerpoint/2010/main" val="32245014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WaterScrumFall</a:t>
            </a:r>
            <a:endParaRPr lang="en" sz="2400" dirty="0">
              <a:solidFill>
                <a:srgbClr val="33928A"/>
              </a:solidFill>
            </a:endParaRPr>
          </a:p>
        </p:txBody>
      </p:sp>
      <p:sp>
        <p:nvSpPr>
          <p:cNvPr id="5" name="Oval 4"/>
          <p:cNvSpPr>
            <a:spLocks noChangeAspect="1"/>
          </p:cNvSpPr>
          <p:nvPr/>
        </p:nvSpPr>
        <p:spPr>
          <a:xfrm>
            <a:off x="429045" y="100658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878057" y="93487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1307102" y="115558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873774" y="112555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1582370" y="134866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748060" y="102319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1396305" y="144305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29376" y="17713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1178388" y="16996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1607433" y="19203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1174105" y="18903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1882701" y="21134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1048391" y="17879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1696636" y="22078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1080467" y="259813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6" name="Donut 45"/>
          <p:cNvSpPr/>
          <p:nvPr/>
        </p:nvSpPr>
        <p:spPr>
          <a:xfrm>
            <a:off x="1529479" y="252642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rot="5400000">
            <a:off x="1958524" y="274713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rot="16200000">
            <a:off x="1525196" y="271710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Oval 48"/>
          <p:cNvSpPr>
            <a:spLocks noChangeAspect="1"/>
          </p:cNvSpPr>
          <p:nvPr/>
        </p:nvSpPr>
        <p:spPr>
          <a:xfrm>
            <a:off x="2233792" y="294021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1" name="Right Arrow 50"/>
          <p:cNvSpPr/>
          <p:nvPr/>
        </p:nvSpPr>
        <p:spPr>
          <a:xfrm>
            <a:off x="1399482" y="261474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2047727" y="303460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2069123" y="1088106"/>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2359742" y="1852872"/>
            <a:ext cx="106402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a:off x="2682878" y="2711394"/>
            <a:ext cx="20888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76054" y="934874"/>
            <a:ext cx="1295712" cy="148377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3750642" y="101058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3750642" y="1708222"/>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046354" y="2568067"/>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6" name="Picture 255"/>
          <p:cNvPicPr>
            <a:picLocks noChangeAspect="1"/>
          </p:cNvPicPr>
          <p:nvPr/>
        </p:nvPicPr>
        <p:blipFill>
          <a:blip r:embed="rId3"/>
          <a:stretch>
            <a:fillRect/>
          </a:stretch>
        </p:blipFill>
        <p:spPr>
          <a:xfrm>
            <a:off x="5287066" y="2764166"/>
            <a:ext cx="292100" cy="279400"/>
          </a:xfrm>
          <a:prstGeom prst="rect">
            <a:avLst/>
          </a:prstGeom>
        </p:spPr>
      </p:pic>
      <p:pic>
        <p:nvPicPr>
          <p:cNvPr id="257" name="Picture 256"/>
          <p:cNvPicPr>
            <a:picLocks noChangeAspect="1"/>
          </p:cNvPicPr>
          <p:nvPr/>
        </p:nvPicPr>
        <p:blipFill>
          <a:blip r:embed="rId3"/>
          <a:stretch>
            <a:fillRect/>
          </a:stretch>
        </p:blipFill>
        <p:spPr>
          <a:xfrm>
            <a:off x="3957477" y="1884874"/>
            <a:ext cx="292100" cy="279400"/>
          </a:xfrm>
          <a:prstGeom prst="rect">
            <a:avLst/>
          </a:prstGeom>
        </p:spPr>
      </p:pic>
      <p:pic>
        <p:nvPicPr>
          <p:cNvPr id="258" name="Picture 257"/>
          <p:cNvPicPr>
            <a:picLocks noChangeAspect="1"/>
          </p:cNvPicPr>
          <p:nvPr/>
        </p:nvPicPr>
        <p:blipFill>
          <a:blip r:embed="rId3"/>
          <a:stretch>
            <a:fillRect/>
          </a:stretch>
        </p:blipFill>
        <p:spPr>
          <a:xfrm>
            <a:off x="3957477" y="1208960"/>
            <a:ext cx="292100" cy="279400"/>
          </a:xfrm>
          <a:prstGeom prst="rect">
            <a:avLst/>
          </a:prstGeom>
        </p:spPr>
      </p:pic>
      <p:sp>
        <p:nvSpPr>
          <p:cNvPr id="83" name="Oval 82"/>
          <p:cNvSpPr>
            <a:spLocks noChangeAspect="1"/>
          </p:cNvSpPr>
          <p:nvPr/>
        </p:nvSpPr>
        <p:spPr>
          <a:xfrm>
            <a:off x="1329328" y="337707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5" name="Donut 84"/>
          <p:cNvSpPr/>
          <p:nvPr/>
        </p:nvSpPr>
        <p:spPr>
          <a:xfrm>
            <a:off x="1778340" y="330536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hevron 85"/>
          <p:cNvSpPr/>
          <p:nvPr/>
        </p:nvSpPr>
        <p:spPr>
          <a:xfrm rot="5400000">
            <a:off x="2207385" y="352607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hevron 86"/>
          <p:cNvSpPr/>
          <p:nvPr/>
        </p:nvSpPr>
        <p:spPr>
          <a:xfrm rot="16200000">
            <a:off x="1774057" y="349604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Oval 87"/>
          <p:cNvSpPr>
            <a:spLocks noChangeAspect="1"/>
          </p:cNvSpPr>
          <p:nvPr/>
        </p:nvSpPr>
        <p:spPr>
          <a:xfrm>
            <a:off x="2482653" y="371915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0" name="Right Arrow 89"/>
          <p:cNvSpPr/>
          <p:nvPr/>
        </p:nvSpPr>
        <p:spPr>
          <a:xfrm>
            <a:off x="1648343" y="339368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ight Arrow 90"/>
          <p:cNvSpPr/>
          <p:nvPr/>
        </p:nvSpPr>
        <p:spPr>
          <a:xfrm>
            <a:off x="2296588" y="381354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771766" y="2526425"/>
            <a:ext cx="1295712" cy="1625162"/>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ounded Rectangle 92"/>
          <p:cNvSpPr/>
          <p:nvPr/>
        </p:nvSpPr>
        <p:spPr>
          <a:xfrm>
            <a:off x="5072631" y="3389764"/>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5279466" y="3588143"/>
            <a:ext cx="292100" cy="279400"/>
          </a:xfrm>
          <a:prstGeom prst="rect">
            <a:avLst/>
          </a:prstGeom>
        </p:spPr>
      </p:pic>
      <p:sp>
        <p:nvSpPr>
          <p:cNvPr id="99" name="Right Arrow 98"/>
          <p:cNvSpPr/>
          <p:nvPr/>
        </p:nvSpPr>
        <p:spPr>
          <a:xfrm>
            <a:off x="2835278" y="3678829"/>
            <a:ext cx="19364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5055335" y="261654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
          <a:stretch>
            <a:fillRect/>
          </a:stretch>
        </p:blipFill>
        <p:spPr>
          <a:xfrm>
            <a:off x="5262170" y="2814925"/>
            <a:ext cx="292100" cy="279400"/>
          </a:xfrm>
          <a:prstGeom prst="rect">
            <a:avLst/>
          </a:prstGeom>
        </p:spPr>
      </p:pic>
      <p:cxnSp>
        <p:nvCxnSpPr>
          <p:cNvPr id="102" name="Straight Connector 101"/>
          <p:cNvCxnSpPr/>
          <p:nvPr/>
        </p:nvCxnSpPr>
        <p:spPr>
          <a:xfrm flipV="1">
            <a:off x="5988112" y="912465"/>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5988112" y="2305046"/>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6159237" y="1941808"/>
            <a:ext cx="2676438" cy="307777"/>
          </a:xfrm>
          <a:prstGeom prst="rect">
            <a:avLst/>
          </a:prstGeom>
          <a:noFill/>
        </p:spPr>
        <p:txBody>
          <a:bodyPr wrap="square" rtlCol="0">
            <a:spAutoFit/>
          </a:bodyPr>
          <a:lstStyle/>
          <a:p>
            <a:r>
              <a:rPr lang="en-US" dirty="0" smtClean="0">
                <a:solidFill>
                  <a:schemeClr val="bg1">
                    <a:lumMod val="85000"/>
                  </a:schemeClr>
                </a:solidFill>
              </a:rPr>
              <a:t>Waterfall Organization</a:t>
            </a:r>
            <a:endParaRPr lang="en-US" dirty="0">
              <a:solidFill>
                <a:schemeClr val="bg1">
                  <a:lumMod val="85000"/>
                </a:schemeClr>
              </a:solidFill>
            </a:endParaRPr>
          </a:p>
        </p:txBody>
      </p:sp>
      <p:cxnSp>
        <p:nvCxnSpPr>
          <p:cNvPr id="119" name="Straight Connector 118"/>
          <p:cNvCxnSpPr/>
          <p:nvPr/>
        </p:nvCxnSpPr>
        <p:spPr>
          <a:xfrm flipH="1">
            <a:off x="7548238" y="3710890"/>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531076" y="2309407"/>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9061079" y="3710890"/>
            <a:ext cx="15411" cy="9031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pic>
        <p:nvPicPr>
          <p:cNvPr id="276" name="Picture 275"/>
          <p:cNvPicPr>
            <a:picLocks noChangeAspect="1"/>
          </p:cNvPicPr>
          <p:nvPr/>
        </p:nvPicPr>
        <p:blipFill>
          <a:blip r:embed="rId4"/>
          <a:stretch>
            <a:fillRect/>
          </a:stretch>
        </p:blipFill>
        <p:spPr>
          <a:xfrm>
            <a:off x="2521391" y="3761781"/>
            <a:ext cx="224186" cy="196846"/>
          </a:xfrm>
          <a:prstGeom prst="rect">
            <a:avLst/>
          </a:prstGeom>
        </p:spPr>
      </p:pic>
      <p:pic>
        <p:nvPicPr>
          <p:cNvPr id="128" name="Picture 127"/>
          <p:cNvPicPr>
            <a:picLocks noChangeAspect="1"/>
          </p:cNvPicPr>
          <p:nvPr/>
        </p:nvPicPr>
        <p:blipFill>
          <a:blip r:embed="rId4"/>
          <a:stretch>
            <a:fillRect/>
          </a:stretch>
        </p:blipFill>
        <p:spPr>
          <a:xfrm>
            <a:off x="2266909" y="2991599"/>
            <a:ext cx="224186" cy="196846"/>
          </a:xfrm>
          <a:prstGeom prst="rect">
            <a:avLst/>
          </a:prstGeom>
        </p:spPr>
      </p:pic>
      <p:pic>
        <p:nvPicPr>
          <p:cNvPr id="129" name="Picture 128"/>
          <p:cNvPicPr>
            <a:picLocks noChangeAspect="1"/>
          </p:cNvPicPr>
          <p:nvPr/>
        </p:nvPicPr>
        <p:blipFill>
          <a:blip r:embed="rId4"/>
          <a:stretch>
            <a:fillRect/>
          </a:stretch>
        </p:blipFill>
        <p:spPr>
          <a:xfrm>
            <a:off x="1912767" y="2151207"/>
            <a:ext cx="224186" cy="196846"/>
          </a:xfrm>
          <a:prstGeom prst="rect">
            <a:avLst/>
          </a:prstGeom>
        </p:spPr>
      </p:pic>
      <p:pic>
        <p:nvPicPr>
          <p:cNvPr id="130" name="Picture 129"/>
          <p:cNvPicPr>
            <a:picLocks noChangeAspect="1"/>
          </p:cNvPicPr>
          <p:nvPr/>
        </p:nvPicPr>
        <p:blipFill>
          <a:blip r:embed="rId4"/>
          <a:stretch>
            <a:fillRect/>
          </a:stretch>
        </p:blipFill>
        <p:spPr>
          <a:xfrm>
            <a:off x="1618358" y="1382170"/>
            <a:ext cx="224186" cy="196846"/>
          </a:xfrm>
          <a:prstGeom prst="rect">
            <a:avLst/>
          </a:prstGeom>
        </p:spPr>
      </p:pic>
      <p:pic>
        <p:nvPicPr>
          <p:cNvPr id="277" name="Picture 276"/>
          <p:cNvPicPr>
            <a:picLocks noChangeAspect="1"/>
          </p:cNvPicPr>
          <p:nvPr/>
        </p:nvPicPr>
        <p:blipFill>
          <a:blip r:embed="rId5"/>
          <a:stretch>
            <a:fillRect/>
          </a:stretch>
        </p:blipFill>
        <p:spPr>
          <a:xfrm>
            <a:off x="447953" y="1048592"/>
            <a:ext cx="262462" cy="196846"/>
          </a:xfrm>
          <a:prstGeom prst="rect">
            <a:avLst/>
          </a:prstGeom>
        </p:spPr>
      </p:pic>
      <p:pic>
        <p:nvPicPr>
          <p:cNvPr id="132" name="Picture 131"/>
          <p:cNvPicPr>
            <a:picLocks noChangeAspect="1"/>
          </p:cNvPicPr>
          <p:nvPr/>
        </p:nvPicPr>
        <p:blipFill>
          <a:blip r:embed="rId5"/>
          <a:stretch>
            <a:fillRect/>
          </a:stretch>
        </p:blipFill>
        <p:spPr>
          <a:xfrm>
            <a:off x="745949" y="1800932"/>
            <a:ext cx="262462" cy="196846"/>
          </a:xfrm>
          <a:prstGeom prst="rect">
            <a:avLst/>
          </a:prstGeom>
        </p:spPr>
      </p:pic>
      <p:pic>
        <p:nvPicPr>
          <p:cNvPr id="133" name="Picture 132"/>
          <p:cNvPicPr>
            <a:picLocks noChangeAspect="1"/>
          </p:cNvPicPr>
          <p:nvPr/>
        </p:nvPicPr>
        <p:blipFill>
          <a:blip r:embed="rId5"/>
          <a:stretch>
            <a:fillRect/>
          </a:stretch>
        </p:blipFill>
        <p:spPr>
          <a:xfrm>
            <a:off x="1092609" y="2622919"/>
            <a:ext cx="262462" cy="196846"/>
          </a:xfrm>
          <a:prstGeom prst="rect">
            <a:avLst/>
          </a:prstGeom>
        </p:spPr>
      </p:pic>
      <p:pic>
        <p:nvPicPr>
          <p:cNvPr id="134" name="Picture 133"/>
          <p:cNvPicPr>
            <a:picLocks noChangeAspect="1"/>
          </p:cNvPicPr>
          <p:nvPr/>
        </p:nvPicPr>
        <p:blipFill>
          <a:blip r:embed="rId5"/>
          <a:stretch>
            <a:fillRect/>
          </a:stretch>
        </p:blipFill>
        <p:spPr>
          <a:xfrm>
            <a:off x="1347488" y="3410585"/>
            <a:ext cx="262462" cy="196846"/>
          </a:xfrm>
          <a:prstGeom prst="rect">
            <a:avLst/>
          </a:prstGeom>
        </p:spPr>
      </p:pic>
      <p:sp>
        <p:nvSpPr>
          <p:cNvPr id="135" name="TextBox 134"/>
          <p:cNvSpPr txBox="1"/>
          <p:nvPr/>
        </p:nvSpPr>
        <p:spPr>
          <a:xfrm>
            <a:off x="4771766" y="1443006"/>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#1</a:t>
            </a:r>
            <a:endParaRPr lang="en-US" dirty="0">
              <a:solidFill>
                <a:schemeClr val="bg1">
                  <a:lumMod val="85000"/>
                </a:schemeClr>
              </a:solidFill>
            </a:endParaRPr>
          </a:p>
        </p:txBody>
      </p:sp>
      <p:sp>
        <p:nvSpPr>
          <p:cNvPr id="136" name="TextBox 135"/>
          <p:cNvSpPr txBox="1"/>
          <p:nvPr/>
        </p:nvSpPr>
        <p:spPr>
          <a:xfrm>
            <a:off x="6159237" y="2887045"/>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#2</a:t>
            </a:r>
            <a:endParaRPr lang="en-US" dirty="0">
              <a:solidFill>
                <a:schemeClr val="bg1">
                  <a:lumMod val="85000"/>
                </a:schemeClr>
              </a:solidFill>
            </a:endParaRPr>
          </a:p>
        </p:txBody>
      </p:sp>
      <p:cxnSp>
        <p:nvCxnSpPr>
          <p:cNvPr id="279" name="Straight Arrow Connector 278"/>
          <p:cNvCxnSpPr/>
          <p:nvPr/>
        </p:nvCxnSpPr>
        <p:spPr>
          <a:xfrm>
            <a:off x="245241" y="1177042"/>
            <a:ext cx="1258495" cy="2974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rot="4033001">
            <a:off x="-423149" y="3034557"/>
            <a:ext cx="2676438" cy="307777"/>
          </a:xfrm>
          <a:prstGeom prst="rect">
            <a:avLst/>
          </a:prstGeom>
          <a:noFill/>
        </p:spPr>
        <p:txBody>
          <a:bodyPr wrap="square" rtlCol="0">
            <a:spAutoFit/>
          </a:bodyPr>
          <a:lstStyle/>
          <a:p>
            <a:r>
              <a:rPr lang="en-US" dirty="0" smtClean="0">
                <a:solidFill>
                  <a:schemeClr val="bg1">
                    <a:lumMod val="85000"/>
                  </a:schemeClr>
                </a:solidFill>
              </a:rPr>
              <a:t>Agile Development</a:t>
            </a:r>
            <a:endParaRPr lang="en-US" dirty="0">
              <a:solidFill>
                <a:schemeClr val="bg1">
                  <a:lumMod val="85000"/>
                </a:schemeClr>
              </a:solidFill>
            </a:endParaRPr>
          </a:p>
        </p:txBody>
      </p:sp>
    </p:spTree>
    <p:extLst>
      <p:ext uri="{BB962C8B-B14F-4D97-AF65-F5344CB8AC3E}">
        <p14:creationId xmlns:p14="http://schemas.microsoft.com/office/powerpoint/2010/main" val="2954041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Inverse Conway Maneuver</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3551596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Twelve </a:t>
            </a:r>
            <a:r>
              <a:rPr lang="en-US" sz="2800" b="1" i="1" u="sng" dirty="0">
                <a:solidFill>
                  <a:srgbClr val="FFFFFF"/>
                </a:solidFill>
              </a:rPr>
              <a:t>Factor Apps (http://12factor.net</a:t>
            </a:r>
            <a:r>
              <a:rPr lang="en-US" sz="2800" b="1" i="1" u="sng"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8983256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Twelve-Factor Apps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245262"/>
            <a:ext cx="4980851" cy="307777"/>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r>
              <a:rPr lang="en-US" dirty="0" smtClean="0">
                <a:solidFill>
                  <a:schemeClr val="bg1"/>
                </a:solidFill>
              </a:rPr>
              <a:t>contract</a:t>
            </a:r>
            <a:endParaRPr lang="en-US"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42614704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Microservices are </a:t>
            </a:r>
            <a:r>
              <a:rPr lang="en-US" sz="3200" u="sng" dirty="0" smtClean="0">
                <a:solidFill>
                  <a:schemeClr val="accent1"/>
                </a:solidFill>
              </a:rPr>
              <a:t>NOT</a:t>
            </a:r>
            <a:endParaRPr lang="en" sz="2400" u="sng" dirty="0">
              <a:solidFill>
                <a:schemeClr val="accent1"/>
              </a:solidFil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481971" cy="400110"/>
          </a:xfrm>
          <a:prstGeom prst="rect">
            <a:avLst/>
          </a:prstGeom>
        </p:spPr>
        <p:txBody>
          <a:bodyPr wrap="none">
            <a:spAutoFit/>
          </a:bodyPr>
          <a:lstStyle/>
          <a:p>
            <a:r>
              <a:rPr lang="en-US" sz="2000" dirty="0" smtClean="0">
                <a:solidFill>
                  <a:schemeClr val="bg1"/>
                </a:solidFill>
              </a:rPr>
              <a:t>Centralized</a:t>
            </a:r>
            <a:endParaRPr lang="en-US" sz="2000" dirty="0">
              <a:solidFill>
                <a:schemeClr val="bg1"/>
              </a:solidFill>
            </a:endParaRPr>
          </a:p>
        </p:txBody>
      </p:sp>
      <p:sp>
        <p:nvSpPr>
          <p:cNvPr id="35" name="Rectangle 34"/>
          <p:cNvSpPr/>
          <p:nvPr/>
        </p:nvSpPr>
        <p:spPr>
          <a:xfrm>
            <a:off x="1285859" y="4171197"/>
            <a:ext cx="1966754" cy="400110"/>
          </a:xfrm>
          <a:prstGeom prst="rect">
            <a:avLst/>
          </a:prstGeom>
        </p:spPr>
        <p:txBody>
          <a:bodyPr wrap="none">
            <a:spAutoFit/>
          </a:bodyPr>
          <a:lstStyle/>
          <a:p>
            <a:r>
              <a:rPr lang="en-US" sz="2000" dirty="0" smtClean="0">
                <a:solidFill>
                  <a:schemeClr val="bg1"/>
                </a:solidFill>
              </a:rPr>
              <a:t>Tightly Coupled</a:t>
            </a:r>
            <a:endParaRPr lang="en-US" sz="2000" dirty="0">
              <a:solidFill>
                <a:schemeClr val="bg1"/>
              </a:solidFill>
            </a:endParaRPr>
          </a:p>
        </p:txBody>
      </p:sp>
      <p:sp>
        <p:nvSpPr>
          <p:cNvPr id="36" name="Rectangle 35"/>
          <p:cNvSpPr/>
          <p:nvPr/>
        </p:nvSpPr>
        <p:spPr>
          <a:xfrm>
            <a:off x="4254042" y="1982348"/>
            <a:ext cx="453970" cy="307777"/>
          </a:xfrm>
          <a:prstGeom prst="rect">
            <a:avLst/>
          </a:prstGeom>
        </p:spPr>
        <p:txBody>
          <a:bodyPr wrap="none">
            <a:spAutoFit/>
          </a:bodyPr>
          <a:lstStyle/>
          <a:p>
            <a:r>
              <a:rPr lang="en-US" dirty="0" smtClean="0">
                <a:solidFill>
                  <a:schemeClr val="bg1"/>
                </a:solidFill>
              </a:rPr>
              <a:t>OR</a:t>
            </a:r>
            <a:endParaRPr lang="en-US" dirty="0">
              <a:solidFill>
                <a:schemeClr val="bg1"/>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41072977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2800" dirty="0">
                <a:solidFill>
                  <a:schemeClr val="accent1"/>
                </a:solidFill>
              </a:rPr>
              <a:t>Agenda</a:t>
            </a:r>
            <a:endParaRPr lang="en" sz="2800" dirty="0">
              <a:solidFill>
                <a:schemeClr val="accent1"/>
              </a:solidFill>
            </a:endParaRPr>
          </a:p>
        </p:txBody>
      </p:sp>
      <p:sp>
        <p:nvSpPr>
          <p:cNvPr id="189" name="Shape 189"/>
          <p:cNvSpPr txBox="1">
            <a:spLocks noGrp="1"/>
          </p:cNvSpPr>
          <p:nvPr>
            <p:ph type="body" idx="1"/>
          </p:nvPr>
        </p:nvSpPr>
        <p:spPr>
          <a:xfrm>
            <a:off x="366713" y="890191"/>
            <a:ext cx="8410499" cy="3383099"/>
          </a:xfrm>
          <a:prstGeom prst="rect">
            <a:avLst/>
          </a:prstGeom>
        </p:spPr>
        <p:txBody>
          <a:bodyPr lIns="91425" tIns="91425" rIns="91425" bIns="91425" anchor="t" anchorCtr="0">
            <a:noAutofit/>
          </a:bodyPr>
          <a:lstStyle/>
          <a:p>
            <a:pPr marL="457200" lvl="2" indent="-317500">
              <a:lnSpc>
                <a:spcPct val="140000"/>
              </a:lnSpc>
              <a:spcBef>
                <a:spcPts val="0"/>
              </a:spcBef>
              <a:buClr>
                <a:schemeClr val="bg1"/>
              </a:buClr>
              <a:buSzPct val="77777"/>
              <a:buFont typeface="Arial"/>
              <a:buChar char="●"/>
            </a:pPr>
            <a:endParaRPr lang="en-US" sz="2800" dirty="0" smtClean="0">
              <a:solidFill>
                <a:srgbClr val="FFFFFF"/>
              </a:solidFill>
            </a:endParaRP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Why?</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What?</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How?</a:t>
            </a:r>
            <a:endParaRPr lang="en-US" sz="2800" dirty="0">
              <a:solidFill>
                <a:srgbClr val="FFFFFF"/>
              </a:solidFill>
            </a:endParaRPr>
          </a:p>
          <a:p>
            <a:pPr marL="914400" lvl="1" indent="-342900">
              <a:lnSpc>
                <a:spcPct val="115000"/>
              </a:lnSpc>
              <a:spcBef>
                <a:spcPts val="0"/>
              </a:spcBef>
              <a:buClr>
                <a:srgbClr val="2C95DD"/>
              </a:buClr>
              <a:buSzPct val="100000"/>
              <a:buFont typeface="Arial"/>
              <a:buChar char="○"/>
            </a:pPr>
            <a:endParaRPr lang="en-US" sz="2000" dirty="0" smtClean="0">
              <a:solidFill>
                <a:schemeClr val="lt1"/>
              </a:solidFill>
            </a:endParaRPr>
          </a:p>
        </p:txBody>
      </p:sp>
    </p:spTree>
    <p:extLst>
      <p:ext uri="{BB962C8B-B14F-4D97-AF65-F5344CB8AC3E}">
        <p14:creationId xmlns:p14="http://schemas.microsoft.com/office/powerpoint/2010/main" val="8019322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Microservice Architecture</a:t>
            </a:r>
          </a:p>
        </p:txBody>
      </p:sp>
      <p:sp>
        <p:nvSpPr>
          <p:cNvPr id="294" name="Shape 29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20</a:t>
            </a:fld>
            <a:endParaRPr sz="800">
              <a:solidFill>
                <a:srgbClr val="808080"/>
              </a:solidFill>
              <a:uFill>
                <a:solidFill>
                  <a:srgbClr val="808080"/>
                </a:solidFill>
              </a:uFill>
            </a:endParaRP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1" name="Shape 321"/>
          <p:cNvSpPr/>
          <p:nvPr/>
        </p:nvSpPr>
        <p:spPr>
          <a:xfrm>
            <a:off x="1701369" y="229793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2" name="Shape 322"/>
          <p:cNvSpPr/>
          <p:nvPr/>
        </p:nvSpPr>
        <p:spPr>
          <a:xfrm>
            <a:off x="1678716" y="321244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3" name="Shape 323"/>
          <p:cNvSpPr/>
          <p:nvPr/>
        </p:nvSpPr>
        <p:spPr>
          <a:xfrm>
            <a:off x="1678716" y="405506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4" name="Shape 324"/>
          <p:cNvSpPr/>
          <p:nvPr/>
        </p:nvSpPr>
        <p:spPr>
          <a:xfrm>
            <a:off x="3215906" y="105688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5" name="Shape 325"/>
          <p:cNvSpPr/>
          <p:nvPr/>
        </p:nvSpPr>
        <p:spPr>
          <a:xfrm>
            <a:off x="3223980" y="235889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6" name="Shape 326"/>
          <p:cNvSpPr/>
          <p:nvPr/>
        </p:nvSpPr>
        <p:spPr>
          <a:xfrm>
            <a:off x="3189749" y="383664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AMQP</a:t>
            </a:r>
          </a:p>
        </p:txBody>
      </p:sp>
      <p:sp>
        <p:nvSpPr>
          <p:cNvPr id="327" name="Shape 327"/>
          <p:cNvSpPr/>
          <p:nvPr/>
        </p:nvSpPr>
        <p:spPr>
          <a:xfrm>
            <a:off x="5336867"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rgbClr val="FFFFFF"/>
                </a:solidFill>
                <a:uFill>
                  <a:solidFill>
                    <a:srgbClr val="4D4D4D"/>
                  </a:solidFill>
                </a:uFill>
              </a:rPr>
              <a:t>AMQP</a:t>
            </a:r>
          </a:p>
        </p:txBody>
      </p:sp>
      <p:sp>
        <p:nvSpPr>
          <p:cNvPr id="328" name="Shape 328"/>
          <p:cNvSpPr/>
          <p:nvPr/>
        </p:nvSpPr>
        <p:spPr>
          <a:xfrm>
            <a:off x="6305806" y="814312"/>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2246291779"/>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A familiar Microservice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919285"/>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929054"/>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Microservices are hard</a:t>
            </a:r>
            <a:endParaRPr lang="en" sz="2400" u="sng" dirty="0">
              <a:solidFill>
                <a:srgbClr val="33928A"/>
              </a:solidFill>
            </a:endParaRPr>
          </a:p>
        </p:txBody>
      </p:sp>
      <p:pic>
        <p:nvPicPr>
          <p:cNvPr id="8" name="Picture 7"/>
          <p:cNvPicPr>
            <a:picLocks noChangeAspect="1"/>
          </p:cNvPicPr>
          <p:nvPr/>
        </p:nvPicPr>
        <p:blipFill>
          <a:blip r:embed="rId3"/>
          <a:stretch>
            <a:fillRect/>
          </a:stretch>
        </p:blipFill>
        <p:spPr>
          <a:xfrm>
            <a:off x="1353400" y="958363"/>
            <a:ext cx="2934311" cy="2857500"/>
          </a:xfrm>
          <a:prstGeom prst="rect">
            <a:avLst/>
          </a:prstGeom>
        </p:spPr>
      </p:pic>
      <p:pic>
        <p:nvPicPr>
          <p:cNvPr id="9" name="Picture 8"/>
          <p:cNvPicPr>
            <a:picLocks noChangeAspect="1"/>
          </p:cNvPicPr>
          <p:nvPr/>
        </p:nvPicPr>
        <p:blipFill>
          <a:blip r:embed="rId4"/>
          <a:stretch>
            <a:fillRect/>
          </a:stretch>
        </p:blipFill>
        <p:spPr>
          <a:xfrm>
            <a:off x="2227378" y="3952631"/>
            <a:ext cx="1133232" cy="566616"/>
          </a:xfrm>
          <a:prstGeom prst="rect">
            <a:avLst/>
          </a:prstGeom>
        </p:spPr>
      </p:pic>
      <p:pic>
        <p:nvPicPr>
          <p:cNvPr id="256" name="Picture 255"/>
          <p:cNvPicPr>
            <a:picLocks noChangeAspect="1"/>
          </p:cNvPicPr>
          <p:nvPr/>
        </p:nvPicPr>
        <p:blipFill>
          <a:blip r:embed="rId5"/>
          <a:stretch>
            <a:fillRect/>
          </a:stretch>
        </p:blipFill>
        <p:spPr>
          <a:xfrm>
            <a:off x="5216766" y="4061067"/>
            <a:ext cx="1504463" cy="376116"/>
          </a:xfrm>
          <a:prstGeom prst="rect">
            <a:avLst/>
          </a:prstGeom>
        </p:spPr>
      </p:pic>
      <p:pic>
        <p:nvPicPr>
          <p:cNvPr id="257" name="Picture 256"/>
          <p:cNvPicPr>
            <a:picLocks noChangeAspect="1"/>
          </p:cNvPicPr>
          <p:nvPr/>
        </p:nvPicPr>
        <p:blipFill>
          <a:blip r:embed="rId6"/>
          <a:stretch>
            <a:fillRect/>
          </a:stretch>
        </p:blipFill>
        <p:spPr>
          <a:xfrm>
            <a:off x="4492863" y="947615"/>
            <a:ext cx="2921977" cy="2868247"/>
          </a:xfrm>
          <a:prstGeom prst="rect">
            <a:avLst/>
          </a:prstGeom>
        </p:spPr>
      </p:pic>
    </p:spTree>
    <p:extLst>
      <p:ext uri="{BB962C8B-B14F-4D97-AF65-F5344CB8AC3E}">
        <p14:creationId xmlns:p14="http://schemas.microsoft.com/office/powerpoint/2010/main" val="35060157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a:solidFill>
                  <a:srgbClr val="FFFFFF"/>
                </a:solidFill>
              </a:rPr>
              <a:t>Fault Tolerance (Circuit Breakers) </a:t>
            </a: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a:solidFill>
                  <a:srgbClr val="FFFFFF"/>
                </a:solidFill>
              </a:rPr>
              <a:t>Concurrent API Aggregation &amp; Transformation</a:t>
            </a: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HOW?</a:t>
            </a:r>
            <a:endParaRPr lang="en-US" sz="8000" b="1" dirty="0" smtClean="0">
              <a:solidFill>
                <a:srgbClr val="008881"/>
              </a:solidFill>
            </a:endParaRPr>
          </a:p>
        </p:txBody>
      </p:sp>
    </p:spTree>
    <p:extLst>
      <p:ext uri="{BB962C8B-B14F-4D97-AF65-F5344CB8AC3E}">
        <p14:creationId xmlns:p14="http://schemas.microsoft.com/office/powerpoint/2010/main" val="19822589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790"/>
          <p:cNvSpPr/>
          <p:nvPr/>
        </p:nvSpPr>
        <p:spPr>
          <a:xfrm>
            <a:off x="485004" y="1045774"/>
            <a:ext cx="2416298" cy="2868869"/>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endParaRPr lang="en-US" sz="2400" dirty="0" smtClean="0">
              <a:solidFill>
                <a:schemeClr val="bg1"/>
              </a:solidFill>
            </a:endParaRPr>
          </a:p>
          <a:p>
            <a:endParaRPr lang="en-US" sz="2000" b="1" dirty="0" smtClean="0">
              <a:solidFill>
                <a:schemeClr val="bg1">
                  <a:lumMod val="85000"/>
                </a:schemeClr>
              </a:solidFill>
            </a:endParaRPr>
          </a:p>
          <a:p>
            <a:endParaRPr lang="en-US" sz="1000" b="1" dirty="0">
              <a:solidFill>
                <a:schemeClr val="bg1">
                  <a:lumMod val="85000"/>
                </a:schemeClr>
              </a:solidFill>
            </a:endParaRPr>
          </a:p>
          <a:p>
            <a:r>
              <a:rPr lang="en-US" sz="1800" dirty="0" smtClean="0">
                <a:solidFill>
                  <a:schemeClr val="tx2">
                    <a:lumMod val="95000"/>
                    <a:lumOff val="5000"/>
                  </a:schemeClr>
                </a:solidFill>
              </a:rPr>
              <a:t>#</a:t>
            </a:r>
            <a:r>
              <a:rPr lang="en-US" sz="1800" dirty="0">
                <a:solidFill>
                  <a:schemeClr val="tx2">
                    <a:lumMod val="95000"/>
                    <a:lumOff val="5000"/>
                  </a:schemeClr>
                </a:solidFill>
              </a:rPr>
              <a:t>1 Enterprise Java App </a:t>
            </a:r>
            <a:r>
              <a:rPr lang="en-US" sz="1800" dirty="0" smtClean="0">
                <a:solidFill>
                  <a:schemeClr val="tx2">
                    <a:lumMod val="95000"/>
                    <a:lumOff val="5000"/>
                  </a:schemeClr>
                </a:solidFill>
              </a:rPr>
              <a:t>Framework</a:t>
            </a:r>
            <a:endParaRPr lang="en-US" sz="1800" dirty="0">
              <a:solidFill>
                <a:schemeClr val="tx2">
                  <a:lumMod val="95000"/>
                  <a:lumOff val="5000"/>
                </a:schemeClr>
              </a:solidFill>
            </a:endParaRPr>
          </a:p>
          <a:p>
            <a:endParaRPr lang="en-US" sz="1800" dirty="0">
              <a:solidFill>
                <a:schemeClr val="tx2">
                  <a:lumMod val="95000"/>
                  <a:lumOff val="5000"/>
                </a:schemeClr>
              </a:solidFill>
            </a:endParaRPr>
          </a:p>
          <a:p>
            <a:r>
              <a:rPr lang="en-US" sz="1800" dirty="0" smtClean="0">
                <a:solidFill>
                  <a:schemeClr val="tx2">
                    <a:lumMod val="95000"/>
                    <a:lumOff val="5000"/>
                  </a:schemeClr>
                </a:solidFill>
              </a:rPr>
              <a:t>Netflix</a:t>
            </a:r>
            <a:endParaRPr lang="en-US" sz="1800" dirty="0">
              <a:solidFill>
                <a:schemeClr val="tx2">
                  <a:lumMod val="95000"/>
                  <a:lumOff val="5000"/>
                </a:schemeClr>
              </a:solidFill>
            </a:endParaRPr>
          </a:p>
          <a:p>
            <a:endParaRPr lang="en-US" sz="1800" dirty="0" smtClean="0">
              <a:solidFill>
                <a:schemeClr val="tx2">
                  <a:lumMod val="95000"/>
                  <a:lumOff val="5000"/>
                </a:schemeClr>
              </a:solidFill>
            </a:endParaRPr>
          </a:p>
          <a:p>
            <a:r>
              <a:rPr lang="en-US" sz="1800" dirty="0" smtClean="0">
                <a:solidFill>
                  <a:schemeClr val="tx2">
                    <a:lumMod val="95000"/>
                    <a:lumOff val="5000"/>
                  </a:schemeClr>
                </a:solidFill>
              </a:rPr>
              <a:t>Open Source</a:t>
            </a:r>
            <a:endParaRPr lang="en-US" sz="1800" dirty="0">
              <a:solidFill>
                <a:schemeClr val="tx2">
                  <a:lumMod val="95000"/>
                  <a:lumOff val="5000"/>
                </a:schemeClr>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rgbClr val="3A3A3A"/>
              </a:solidFill>
              <a:latin typeface="Arial"/>
              <a:ea typeface="Arial"/>
              <a:cs typeface="Arial"/>
              <a:sym typeface="Arial"/>
              <a:rtl val="0"/>
            </a:endParaRPr>
          </a:p>
        </p:txBody>
      </p:sp>
      <p:sp>
        <p:nvSpPr>
          <p:cNvPr id="16" name="Shape 790"/>
          <p:cNvSpPr/>
          <p:nvPr/>
        </p:nvSpPr>
        <p:spPr>
          <a:xfrm>
            <a:off x="3059192" y="1045774"/>
            <a:ext cx="2470532" cy="2883534"/>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Boot</a:t>
            </a:r>
            <a:endParaRPr lang="en-US" sz="2400" b="1" dirty="0">
              <a:solidFill>
                <a:schemeClr val="bg1">
                  <a:lumMod val="85000"/>
                </a:schemeClr>
              </a:solidFill>
            </a:endParaRPr>
          </a:p>
          <a:p>
            <a:endParaRPr lang="en-US" sz="2000" b="1" dirty="0" smtClean="0">
              <a:solidFill>
                <a:schemeClr val="bg1">
                  <a:lumMod val="85000"/>
                </a:schemeClr>
              </a:solidFill>
            </a:endParaRPr>
          </a:p>
          <a:p>
            <a:endParaRPr lang="en-US" sz="1000" b="1" dirty="0" smtClean="0">
              <a:solidFill>
                <a:schemeClr val="bg1">
                  <a:lumMod val="85000"/>
                </a:schemeClr>
              </a:solidFill>
            </a:endParaRPr>
          </a:p>
          <a:p>
            <a:r>
              <a:rPr lang="en-US" sz="1800" dirty="0" smtClean="0"/>
              <a:t>Quick Start</a:t>
            </a:r>
          </a:p>
          <a:p>
            <a:endParaRPr lang="en-US" sz="1800" dirty="0"/>
          </a:p>
          <a:p>
            <a:r>
              <a:rPr lang="en-US" sz="1800" dirty="0" smtClean="0"/>
              <a:t>Little to no </a:t>
            </a:r>
            <a:r>
              <a:rPr lang="en-US" sz="1800" dirty="0" err="1" smtClean="0"/>
              <a:t>config</a:t>
            </a:r>
            <a:r>
              <a:rPr lang="en-US" sz="1800" dirty="0" smtClean="0"/>
              <a:t>.</a:t>
            </a:r>
          </a:p>
          <a:p>
            <a:endParaRPr lang="en-US" sz="1800" dirty="0"/>
          </a:p>
          <a:p>
            <a:r>
              <a:rPr lang="en-US" sz="1800" dirty="0" smtClean="0"/>
              <a:t>Opinionated View</a:t>
            </a:r>
          </a:p>
          <a:p>
            <a:endParaRPr lang="en-US" sz="2000" b="1" dirty="0">
              <a:solidFill>
                <a:srgbClr val="194945"/>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chemeClr val="bg1"/>
              </a:solidFill>
              <a:latin typeface="Arial"/>
              <a:ea typeface="Arial"/>
              <a:cs typeface="Arial"/>
              <a:sym typeface="Arial"/>
              <a:rtl val="0"/>
            </a:endParaRPr>
          </a:p>
        </p:txBody>
      </p:sp>
      <p:pic>
        <p:nvPicPr>
          <p:cNvPr id="19" name="Picture 2" descr="C:\Users\phumphrey\Documents\logos\Spring_Avatar_Green_500x5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603" y="72571"/>
            <a:ext cx="559615" cy="55961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270657" y="72571"/>
            <a:ext cx="6666724" cy="460500"/>
          </a:xfrm>
        </p:spPr>
        <p:txBody>
          <a:bodyPr/>
          <a:lstStyle/>
          <a:p>
            <a:r>
              <a:rPr lang="en-US" sz="3200" dirty="0" smtClean="0">
                <a:solidFill>
                  <a:schemeClr val="accent1"/>
                </a:solidFill>
              </a:rPr>
              <a:t>It takes a Cloud Native Application</a:t>
            </a:r>
            <a:r>
              <a:rPr lang="en-US" sz="3200" dirty="0" smtClean="0">
                <a:solidFill>
                  <a:schemeClr val="accent1">
                    <a:lumMod val="75000"/>
                  </a:schemeClr>
                </a:solidFill>
              </a:rPr>
              <a:t> </a:t>
            </a:r>
            <a:r>
              <a:rPr lang="en-US" sz="3200" dirty="0">
                <a:solidFill>
                  <a:schemeClr val="accent1"/>
                </a:solidFill>
              </a:rPr>
              <a:t>Framework</a:t>
            </a:r>
          </a:p>
        </p:txBody>
      </p:sp>
      <p:sp>
        <p:nvSpPr>
          <p:cNvPr id="8" name="Shape 790"/>
          <p:cNvSpPr/>
          <p:nvPr/>
        </p:nvSpPr>
        <p:spPr>
          <a:xfrm>
            <a:off x="5732432" y="1045773"/>
            <a:ext cx="2452355" cy="288353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smtClean="0">
                <a:solidFill>
                  <a:schemeClr val="bg1"/>
                </a:solidFill>
                <a:sym typeface="Arial"/>
                <a:rtl val="0"/>
              </a:rPr>
              <a:t>Spring</a:t>
            </a:r>
            <a:r>
              <a:rPr lang="en-US" sz="2400" smtClean="0">
                <a:solidFill>
                  <a:schemeClr val="bg1"/>
                </a:solidFill>
              </a:rPr>
              <a:t> </a:t>
            </a:r>
            <a:r>
              <a:rPr lang="en-US" sz="2400" b="0" i="0" u="none" strike="noStrike" cap="none" dirty="0" smtClean="0">
                <a:solidFill>
                  <a:schemeClr val="bg1"/>
                </a:solidFill>
                <a:sym typeface="Arial"/>
                <a:rtl val="0"/>
              </a:rPr>
              <a:t>Cloud</a:t>
            </a:r>
            <a:endParaRPr lang="en-US" sz="2400" b="1" dirty="0" smtClean="0">
              <a:solidFill>
                <a:schemeClr val="bg1">
                  <a:lumMod val="85000"/>
                </a:schemeClr>
              </a:solidFill>
            </a:endParaRPr>
          </a:p>
          <a:p>
            <a:pPr lvl="0" defTabSz="777240">
              <a:spcBef>
                <a:spcPts val="400"/>
              </a:spcBef>
              <a:buClr>
                <a:srgbClr val="33928A"/>
              </a:buClr>
              <a:buSzPct val="100000"/>
              <a:defRPr>
                <a:solidFill>
                  <a:srgbClr val="000000"/>
                </a:solidFill>
                <a:uFillTx/>
              </a:defRPr>
            </a:pPr>
            <a:r>
              <a:rPr lang="en-US" sz="1600" dirty="0" smtClean="0">
                <a:solidFill>
                  <a:schemeClr val="tx2"/>
                </a:solidFill>
                <a:uFill>
                  <a:solidFill>
                    <a:srgbClr val="4D4D4D"/>
                  </a:solidFill>
                </a:uFill>
                <a:latin typeface="+mn-lt"/>
                <a:ea typeface="Avenir Next"/>
                <a:cs typeface="Avenir Next"/>
                <a:sym typeface="Avenir Next"/>
              </a:rPr>
              <a:t>Distributed Config</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Registration and Discovery</a:t>
            </a:r>
          </a:p>
          <a:p>
            <a:pPr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ea typeface="Avenir Next"/>
                <a:cs typeface="Avenir Next"/>
                <a:sym typeface="Avenir Next"/>
              </a:rPr>
              <a:t>Fault </a:t>
            </a:r>
            <a:r>
              <a:rPr lang="en-US" sz="1600" dirty="0" smtClean="0">
                <a:solidFill>
                  <a:schemeClr val="tx2"/>
                </a:solidFill>
                <a:uFill>
                  <a:solidFill>
                    <a:srgbClr val="4D4D4D"/>
                  </a:solidFill>
                </a:uFill>
                <a:ea typeface="Avenir Next"/>
                <a:cs typeface="Avenir Next"/>
                <a:sym typeface="Avenir Next"/>
              </a:rPr>
              <a:t>Tolerance</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Routing/Load Balancing</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Integration</a:t>
            </a:r>
            <a:endParaRPr lang="en-US" sz="1600" dirty="0">
              <a:solidFill>
                <a:srgbClr val="3A3A3A"/>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p:txBody>
      </p:sp>
      <p:sp>
        <p:nvSpPr>
          <p:cNvPr id="9" name="Rectangle 8"/>
          <p:cNvSpPr/>
          <p:nvPr/>
        </p:nvSpPr>
        <p:spPr>
          <a:xfrm>
            <a:off x="409484" y="4066989"/>
            <a:ext cx="8469940" cy="461665"/>
          </a:xfrm>
          <a:prstGeom prst="rect">
            <a:avLst/>
          </a:prstGeom>
        </p:spPr>
        <p:txBody>
          <a:bodyPr wrap="square">
            <a:spAutoFit/>
          </a:bodyPr>
          <a:lstStyle/>
          <a:p>
            <a:r>
              <a:rPr lang="en-US" sz="1200" dirty="0" smtClean="0">
                <a:solidFill>
                  <a:schemeClr val="bg1"/>
                </a:solidFill>
              </a:rPr>
              <a:t>Pivotal is the main custodian of Spring and we hire the main committers for Spring Boot and Spring Cloud. We can bring these resources to bear to help significantly accelerate a customer’s journey to becoming a Cloud Native enterprise  </a:t>
            </a:r>
            <a:endParaRPr lang="en-US" sz="1200" dirty="0">
              <a:solidFill>
                <a:schemeClr val="bg1"/>
              </a:solidFill>
            </a:endParaRPr>
          </a:p>
        </p:txBody>
      </p:sp>
    </p:spTree>
    <p:extLst>
      <p:ext uri="{BB962C8B-B14F-4D97-AF65-F5344CB8AC3E}">
        <p14:creationId xmlns:p14="http://schemas.microsoft.com/office/powerpoint/2010/main" val="25820698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48247" y="4792190"/>
            <a:ext cx="373338" cy="273844"/>
          </a:xfrm>
        </p:spPr>
        <p:txBody>
          <a:bodyPr/>
          <a:lstStyle/>
          <a:p>
            <a:fld id="{ADA07C09-8A41-3B46-A636-3955072BBB4F}" type="slidenum">
              <a:rPr lang="en-US" smtClean="0"/>
              <a:pPr/>
              <a:t>26</a:t>
            </a:fld>
            <a:endParaRPr lang="en-US"/>
          </a:p>
        </p:txBody>
      </p:sp>
      <p:sp>
        <p:nvSpPr>
          <p:cNvPr id="3" name="Shape 542"/>
          <p:cNvSpPr txBox="1">
            <a:spLocks/>
          </p:cNvSpPr>
          <p:nvPr/>
        </p:nvSpPr>
        <p:spPr>
          <a:xfrm>
            <a:off x="421585" y="1570596"/>
            <a:ext cx="7770118" cy="34164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lvl="0" indent="-285750">
              <a:spcBef>
                <a:spcPts val="0"/>
              </a:spcBef>
              <a:buClr>
                <a:srgbClr val="139487"/>
              </a:buClr>
              <a:buSzPct val="100000"/>
            </a:pPr>
            <a:r>
              <a:rPr lang="en" sz="1800" dirty="0">
                <a:solidFill>
                  <a:schemeClr val="accent1"/>
                </a:solidFill>
                <a:latin typeface="Arial"/>
                <a:ea typeface="Arial"/>
                <a:cs typeface="Arial"/>
              </a:rPr>
              <a:t>Runtimes and their client libraries for:</a:t>
            </a:r>
          </a:p>
          <a:p>
            <a:pPr marL="800100" lvl="1" indent="-292100">
              <a:spcBef>
                <a:spcPts val="320"/>
              </a:spcBef>
              <a:buClr>
                <a:srgbClr val="139487"/>
              </a:buClr>
              <a:buSzPct val="100000"/>
            </a:pPr>
            <a:r>
              <a:rPr lang="en" sz="1800" dirty="0">
                <a:solidFill>
                  <a:schemeClr val="accent1"/>
                </a:solidFill>
                <a:ea typeface="Arial"/>
                <a:cs typeface="Arial"/>
              </a:rPr>
              <a:t>Configuration </a:t>
            </a:r>
            <a:r>
              <a:rPr lang="en" sz="1800" dirty="0" smtClean="0">
                <a:solidFill>
                  <a:schemeClr val="accent1"/>
                </a:solidFill>
                <a:ea typeface="Arial"/>
                <a:cs typeface="Arial"/>
              </a:rPr>
              <a:t>Management</a:t>
            </a:r>
            <a:endParaRPr lang="en-US" sz="1800" dirty="0" smtClean="0">
              <a:solidFill>
                <a:schemeClr val="accent1"/>
              </a:solidFill>
              <a:latin typeface="Arial"/>
              <a:ea typeface="Arial"/>
              <a:cs typeface="Arial"/>
            </a:endParaRPr>
          </a:p>
          <a:p>
            <a:pPr marL="800100" lvl="1" indent="-292100">
              <a:spcBef>
                <a:spcPts val="320"/>
              </a:spcBef>
              <a:buClr>
                <a:srgbClr val="139487"/>
              </a:buClr>
              <a:buSzPct val="100000"/>
            </a:pPr>
            <a:r>
              <a:rPr lang="en" sz="1800" dirty="0" smtClean="0">
                <a:solidFill>
                  <a:schemeClr val="accent1"/>
                </a:solidFill>
                <a:latin typeface="Arial"/>
                <a:ea typeface="Arial"/>
                <a:cs typeface="Arial"/>
              </a:rPr>
              <a:t>Service Discovery</a:t>
            </a:r>
            <a:endParaRPr lang="en-US" sz="1800" dirty="0" smtClean="0">
              <a:solidFill>
                <a:schemeClr val="accent1"/>
              </a:solidFill>
              <a:latin typeface="Arial"/>
              <a:ea typeface="Arial"/>
              <a:cs typeface="Arial"/>
            </a:endParaRPr>
          </a:p>
          <a:p>
            <a:pPr marL="800100" lvl="1" indent="-292100">
              <a:spcBef>
                <a:spcPts val="320"/>
              </a:spcBef>
              <a:buClr>
                <a:srgbClr val="139487"/>
              </a:buClr>
              <a:buSzPct val="100000"/>
            </a:pPr>
            <a:r>
              <a:rPr lang="en-US" sz="1800" dirty="0" smtClean="0">
                <a:solidFill>
                  <a:schemeClr val="accent1"/>
                </a:solidFill>
                <a:ea typeface="Arial"/>
                <a:cs typeface="Arial"/>
              </a:rPr>
              <a:t>Routing &amp; Load Balancing</a:t>
            </a:r>
            <a:endParaRPr lang="en" sz="1800" dirty="0">
              <a:solidFill>
                <a:schemeClr val="accent1"/>
              </a:solidFill>
              <a:latin typeface="Arial"/>
              <a:ea typeface="Arial"/>
              <a:cs typeface="Arial"/>
            </a:endParaRPr>
          </a:p>
          <a:p>
            <a:pPr marL="800100" lvl="1" indent="-292100">
              <a:spcBef>
                <a:spcPts val="320"/>
              </a:spcBef>
              <a:buClr>
                <a:srgbClr val="139487"/>
              </a:buClr>
              <a:buSzPct val="100000"/>
            </a:pPr>
            <a:r>
              <a:rPr lang="en" sz="1800" dirty="0" smtClean="0">
                <a:solidFill>
                  <a:schemeClr val="accent1"/>
                </a:solidFill>
                <a:latin typeface="Arial"/>
                <a:ea typeface="Arial"/>
                <a:cs typeface="Arial"/>
              </a:rPr>
              <a:t>Circuit </a:t>
            </a:r>
            <a:r>
              <a:rPr lang="en" sz="1800" dirty="0">
                <a:solidFill>
                  <a:schemeClr val="accent1"/>
                </a:solidFill>
                <a:latin typeface="Arial"/>
                <a:ea typeface="Arial"/>
                <a:cs typeface="Arial"/>
              </a:rPr>
              <a:t>Breakers</a:t>
            </a:r>
          </a:p>
          <a:p>
            <a:pPr marL="800100" lvl="1" indent="-292100">
              <a:spcBef>
                <a:spcPts val="320"/>
              </a:spcBef>
              <a:buClr>
                <a:srgbClr val="139487"/>
              </a:buClr>
              <a:buSzPct val="100000"/>
            </a:pPr>
            <a:r>
              <a:rPr lang="en" sz="1800" dirty="0" smtClean="0">
                <a:solidFill>
                  <a:schemeClr val="accent1"/>
                </a:solidFill>
                <a:latin typeface="Arial"/>
                <a:ea typeface="Arial"/>
                <a:cs typeface="Arial"/>
              </a:rPr>
              <a:t>Reverse </a:t>
            </a:r>
            <a:r>
              <a:rPr lang="en" sz="1800" dirty="0">
                <a:solidFill>
                  <a:schemeClr val="accent1"/>
                </a:solidFill>
                <a:latin typeface="Arial"/>
                <a:ea typeface="Arial"/>
                <a:cs typeface="Arial"/>
              </a:rPr>
              <a:t>Proxies</a:t>
            </a:r>
          </a:p>
          <a:p>
            <a:pPr marL="800100" lvl="1" indent="-292100">
              <a:spcBef>
                <a:spcPts val="320"/>
              </a:spcBef>
              <a:buClr>
                <a:srgbClr val="139487"/>
              </a:buClr>
              <a:buSzPct val="100000"/>
            </a:pPr>
            <a:r>
              <a:rPr lang="en" sz="1800" dirty="0">
                <a:solidFill>
                  <a:schemeClr val="accent1"/>
                </a:solidFill>
                <a:latin typeface="Arial"/>
                <a:ea typeface="Arial"/>
                <a:cs typeface="Arial"/>
              </a:rPr>
              <a:t>….and much more</a:t>
            </a:r>
          </a:p>
          <a:p>
            <a:pPr marL="228600" lvl="0" indent="-228600">
              <a:spcBef>
                <a:spcPts val="400"/>
              </a:spcBef>
              <a:buClr>
                <a:srgbClr val="139487"/>
              </a:buClr>
              <a:buSzPct val="100000"/>
            </a:pPr>
            <a:r>
              <a:rPr lang="en" sz="1800" dirty="0">
                <a:solidFill>
                  <a:schemeClr val="accent1"/>
                </a:solidFill>
                <a:latin typeface="Arial"/>
                <a:ea typeface="Arial"/>
                <a:cs typeface="Arial"/>
              </a:rPr>
              <a:t>Security (encrypt, SSO, roles)</a:t>
            </a:r>
          </a:p>
          <a:p>
            <a:pPr marL="228600" lvl="0" indent="-228600">
              <a:spcBef>
                <a:spcPts val="400"/>
              </a:spcBef>
              <a:buClr>
                <a:srgbClr val="139487"/>
              </a:buClr>
              <a:buSzPct val="100000"/>
            </a:pPr>
            <a:r>
              <a:rPr lang="en" sz="1800" dirty="0">
                <a:solidFill>
                  <a:schemeClr val="accent1"/>
                </a:solidFill>
                <a:latin typeface="Arial"/>
                <a:ea typeface="Arial"/>
                <a:cs typeface="Arial"/>
              </a:rPr>
              <a:t>Connectors for CF, Heroku, AWS</a:t>
            </a:r>
          </a:p>
          <a:p>
            <a:pPr marL="228600" lvl="0" indent="-228600">
              <a:spcBef>
                <a:spcPts val="480"/>
              </a:spcBef>
              <a:buClr>
                <a:srgbClr val="139487"/>
              </a:buClr>
              <a:buSzPct val="100000"/>
              <a:buNone/>
            </a:pPr>
            <a:endParaRPr lang="en" sz="1800" dirty="0">
              <a:solidFill>
                <a:schemeClr val="accent1"/>
              </a:solidFill>
              <a:latin typeface="Arial"/>
              <a:ea typeface="Arial"/>
              <a:cs typeface="Arial"/>
            </a:endParaRPr>
          </a:p>
        </p:txBody>
      </p:sp>
      <p:sp>
        <p:nvSpPr>
          <p:cNvPr id="4" name="Shape 541"/>
          <p:cNvSpPr txBox="1">
            <a:spLocks/>
          </p:cNvSpPr>
          <p:nvPr/>
        </p:nvSpPr>
        <p:spPr>
          <a:xfrm>
            <a:off x="488731" y="445025"/>
            <a:ext cx="8520600" cy="572700"/>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3200" b="1" dirty="0">
                <a:solidFill>
                  <a:srgbClr val="139487"/>
                </a:solidFill>
              </a:rPr>
              <a:t>Spring </a:t>
            </a:r>
            <a:r>
              <a:rPr lang="en-US" sz="3200" b="1" dirty="0" smtClean="0">
                <a:solidFill>
                  <a:srgbClr val="139487"/>
                </a:solidFill>
              </a:rPr>
              <a:t>Cloud</a:t>
            </a:r>
          </a:p>
          <a:p>
            <a:pPr algn="l">
              <a:spcBef>
                <a:spcPts val="0"/>
              </a:spcBef>
            </a:pPr>
            <a:r>
              <a:rPr lang="en-US" sz="2000" dirty="0" smtClean="0">
                <a:solidFill>
                  <a:schemeClr val="accent1"/>
                </a:solidFill>
                <a:latin typeface="Arial"/>
                <a:ea typeface="Arial"/>
                <a:cs typeface="Arial"/>
              </a:rPr>
              <a:t>Application </a:t>
            </a:r>
            <a:r>
              <a:rPr lang="en-US" sz="2000" dirty="0">
                <a:solidFill>
                  <a:schemeClr val="accent1"/>
                </a:solidFill>
                <a:latin typeface="Arial"/>
                <a:ea typeface="Arial"/>
                <a:cs typeface="Arial"/>
              </a:rPr>
              <a:t>coordination patterns</a:t>
            </a:r>
          </a:p>
          <a:p>
            <a:pPr algn="l">
              <a:spcBef>
                <a:spcPts val="0"/>
              </a:spcBef>
            </a:pPr>
            <a:endParaRPr lang="en-US" sz="2000" dirty="0">
              <a:solidFill>
                <a:schemeClr val="accent1"/>
              </a:solidFill>
              <a:latin typeface="Arial"/>
              <a:ea typeface="Arial"/>
              <a:cs typeface="Arial"/>
            </a:endParaRPr>
          </a:p>
        </p:txBody>
      </p:sp>
      <p:pic>
        <p:nvPicPr>
          <p:cNvPr id="17" name="Picture 16"/>
          <p:cNvPicPr>
            <a:picLocks noChangeAspect="1"/>
          </p:cNvPicPr>
          <p:nvPr/>
        </p:nvPicPr>
        <p:blipFill rotWithShape="1">
          <a:blip r:embed="rId2"/>
          <a:srcRect t="-1548" r="38171" b="8461"/>
          <a:stretch/>
        </p:blipFill>
        <p:spPr>
          <a:xfrm>
            <a:off x="5429382" y="445024"/>
            <a:ext cx="2933289" cy="2014923"/>
          </a:xfrm>
          <a:prstGeom prst="rect">
            <a:avLst/>
          </a:prstGeom>
          <a:effectLst>
            <a:outerShdw blurRad="50800" dist="38100" dir="5400000" algn="t" rotWithShape="0">
              <a:prstClr val="black">
                <a:alpha val="40000"/>
              </a:prstClr>
            </a:outerShdw>
          </a:effectLst>
        </p:spPr>
      </p:pic>
      <p:pic>
        <p:nvPicPr>
          <p:cNvPr id="18" name="Picture 17"/>
          <p:cNvPicPr>
            <a:picLocks noChangeAspect="1"/>
          </p:cNvPicPr>
          <p:nvPr/>
        </p:nvPicPr>
        <p:blipFill rotWithShape="1">
          <a:blip r:embed="rId3"/>
          <a:srcRect r="41013"/>
          <a:stretch/>
        </p:blipFill>
        <p:spPr>
          <a:xfrm>
            <a:off x="6086864" y="1523297"/>
            <a:ext cx="2922467" cy="2090700"/>
          </a:xfrm>
          <a:prstGeom prst="rect">
            <a:avLst/>
          </a:prstGeom>
          <a:effectLst>
            <a:outerShdw blurRad="50800" dist="38100" dir="5400000" algn="t" rotWithShape="0">
              <a:prstClr val="black">
                <a:alpha val="40000"/>
              </a:prstClr>
            </a:outerShdw>
          </a:effectLst>
        </p:spPr>
      </p:pic>
      <p:pic>
        <p:nvPicPr>
          <p:cNvPr id="19" name="Picture 18"/>
          <p:cNvPicPr>
            <a:picLocks noChangeAspect="1"/>
          </p:cNvPicPr>
          <p:nvPr/>
        </p:nvPicPr>
        <p:blipFill rotWithShape="1">
          <a:blip r:embed="rId4"/>
          <a:srcRect r="40611"/>
          <a:stretch/>
        </p:blipFill>
        <p:spPr>
          <a:xfrm>
            <a:off x="5031492" y="2654117"/>
            <a:ext cx="2933531" cy="208761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32616522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Companies want to be </a:t>
            </a:r>
            <a:r>
              <a:rPr lang="en-US" sz="3200" b="1" dirty="0" smtClean="0">
                <a:solidFill>
                  <a:srgbClr val="008881"/>
                </a:solidFill>
                <a:uFill>
                  <a:solidFill>
                    <a:srgbClr val="008881"/>
                  </a:solidFill>
                </a:uFill>
              </a:rPr>
              <a:t>fast</a:t>
            </a:r>
            <a:r>
              <a:rPr lang="en-US" sz="3200" dirty="0" smtClean="0">
                <a:solidFill>
                  <a:srgbClr val="008881"/>
                </a:solidFill>
                <a:uFill>
                  <a:solidFill>
                    <a:srgbClr val="008881"/>
                  </a:solidFill>
                </a:uFill>
              </a:rPr>
              <a:t> like Netflix</a:t>
            </a:r>
            <a:endParaRPr sz="3200" b="1" dirty="0">
              <a:solidFill>
                <a:srgbClr val="008881"/>
              </a:solidFill>
              <a:uFill>
                <a:solidFill>
                  <a:srgbClr val="008881"/>
                </a:solidFill>
              </a:uFill>
            </a:endParaRPr>
          </a:p>
        </p:txBody>
      </p:sp>
      <p:sp>
        <p:nvSpPr>
          <p:cNvPr id="6" name="Shape 492"/>
          <p:cNvSpPr>
            <a:spLocks noGrp="1"/>
          </p:cNvSpPr>
          <p:nvPr>
            <p:ph type="body" idx="1"/>
          </p:nvPr>
        </p:nvSpPr>
        <p:spPr>
          <a:xfrm>
            <a:off x="366714" y="1074737"/>
            <a:ext cx="6296410" cy="3429001"/>
          </a:xfrm>
          <a:prstGeom prst="rect">
            <a:avLst/>
          </a:prstGeom>
        </p:spPr>
        <p:txBody>
          <a:bodyPr/>
          <a:lstStyle/>
          <a:p>
            <a:pPr marL="285750" lvl="0" indent="-285750">
              <a:buFont typeface="Arial"/>
              <a:buChar char="•"/>
              <a:defRPr sz="1800">
                <a:solidFill>
                  <a:srgbClr val="000000"/>
                </a:solidFill>
                <a:uFillTx/>
              </a:defRPr>
            </a:pPr>
            <a:r>
              <a:rPr lang="en-US" sz="1800" dirty="0" smtClean="0">
                <a:solidFill>
                  <a:schemeClr val="bg1"/>
                </a:solidFill>
                <a:uFillTx/>
              </a:rPr>
              <a:t>Netflix needed to be faster to win / disrupt</a:t>
            </a:r>
          </a:p>
          <a:p>
            <a:pPr marL="285750" lvl="0" indent="-285750">
              <a:buFont typeface="Arial"/>
              <a:buChar char="•"/>
              <a:defRPr sz="1800">
                <a:solidFill>
                  <a:srgbClr val="000000"/>
                </a:solidFill>
                <a:uFillTx/>
              </a:defRPr>
            </a:pPr>
            <a:r>
              <a:rPr lang="en-US" sz="1800" dirty="0" smtClean="0">
                <a:solidFill>
                  <a:schemeClr val="bg1"/>
                </a:solidFill>
                <a:uFillTx/>
              </a:rPr>
              <a:t>Pioneer &amp; vocal proponent of </a:t>
            </a:r>
            <a:r>
              <a:rPr lang="en-US" sz="1800" dirty="0" smtClean="0">
                <a:solidFill>
                  <a:schemeClr val="bg1"/>
                </a:solidFill>
              </a:rPr>
              <a:t>micros</a:t>
            </a:r>
            <a:r>
              <a:rPr lang="en-US" sz="1800" dirty="0" smtClean="0">
                <a:solidFill>
                  <a:schemeClr val="bg1"/>
                </a:solidFill>
                <a:uFillTx/>
              </a:rPr>
              <a:t>ervices</a:t>
            </a:r>
            <a:r>
              <a:rPr lang="en-US" sz="1800" dirty="0">
                <a:solidFill>
                  <a:schemeClr val="bg1"/>
                </a:solidFill>
              </a:rPr>
              <a:t> </a:t>
            </a:r>
            <a:r>
              <a:rPr lang="en-US" sz="1800" dirty="0" smtClean="0">
                <a:solidFill>
                  <a:schemeClr val="bg1"/>
                </a:solidFill>
                <a:uFillTx/>
              </a:rPr>
              <a:t>- the key to their speed and success</a:t>
            </a:r>
          </a:p>
          <a:p>
            <a:pPr marL="285750" lvl="0" indent="-285750">
              <a:buFont typeface="Arial"/>
              <a:buChar char="•"/>
              <a:defRPr sz="1800">
                <a:solidFill>
                  <a:srgbClr val="000000"/>
                </a:solidFill>
                <a:uFillTx/>
              </a:defRPr>
            </a:pPr>
            <a:r>
              <a:rPr lang="en-US" sz="1800" dirty="0" smtClean="0">
                <a:solidFill>
                  <a:schemeClr val="bg1"/>
                </a:solidFill>
                <a:uFillTx/>
              </a:rPr>
              <a:t>Netflix OSS supplies parts, but it’s not a </a:t>
            </a:r>
            <a:r>
              <a:rPr lang="en-US" sz="1800" dirty="0" smtClean="0">
                <a:solidFill>
                  <a:schemeClr val="bg1"/>
                </a:solidFill>
              </a:rPr>
              <a:t>solution</a:t>
            </a:r>
            <a:endParaRPr lang="en-US" sz="1800" dirty="0" smtClean="0">
              <a:solidFill>
                <a:schemeClr val="bg1"/>
              </a:solidFill>
              <a:uFillTx/>
            </a:endParaRPr>
          </a:p>
          <a:p>
            <a:pPr marL="285750" indent="-285750">
              <a:buFont typeface="Arial"/>
              <a:buChar char="•"/>
              <a:defRPr sz="1800">
                <a:solidFill>
                  <a:srgbClr val="000000"/>
                </a:solidFill>
                <a:uFillTx/>
              </a:defRPr>
            </a:pPr>
            <a:r>
              <a:rPr lang="en-US" sz="1800" dirty="0" smtClean="0">
                <a:solidFill>
                  <a:schemeClr val="bg1"/>
                </a:solidFill>
                <a:uFillTx/>
              </a:rPr>
              <a:t>Difficult for enterprises to build it themselves</a:t>
            </a:r>
            <a:endParaRPr lang="en-US" sz="1800" dirty="0">
              <a:solidFill>
                <a:schemeClr val="bg1"/>
              </a:solidFill>
              <a:uFillTx/>
            </a:endParaRPr>
          </a:p>
          <a:p>
            <a:pPr marL="285750" lvl="0" indent="-285750">
              <a:buFont typeface="Arial"/>
              <a:buChar char="•"/>
              <a:defRPr sz="1800">
                <a:solidFill>
                  <a:srgbClr val="000000"/>
                </a:solidFill>
                <a:uFillTx/>
              </a:defRPr>
            </a:pPr>
            <a:r>
              <a:rPr lang="en-US" sz="1800" dirty="0" smtClean="0">
                <a:solidFill>
                  <a:schemeClr val="bg1"/>
                </a:solidFill>
                <a:uFillTx/>
              </a:rPr>
              <a:t>Pivotal offers the closest thing to “Netflix in a box” today</a:t>
            </a:r>
          </a:p>
          <a:p>
            <a:pPr marL="0" lvl="0" indent="0">
              <a:buNone/>
              <a:defRPr sz="1800">
                <a:solidFill>
                  <a:srgbClr val="000000"/>
                </a:solidFill>
                <a:uFillTx/>
              </a:defRPr>
            </a:pPr>
            <a:endParaRPr lang="en-US" sz="1600" dirty="0">
              <a:solidFill>
                <a:srgbClr val="000000"/>
              </a:solidFill>
              <a:uFillTx/>
            </a:endParaRPr>
          </a:p>
          <a:p>
            <a:pPr>
              <a:buFont typeface="Wingdings" pitchFamily="2" charset="2"/>
              <a:buChar char="§"/>
              <a:defRPr sz="1800">
                <a:solidFill>
                  <a:srgbClr val="000000"/>
                </a:solidFill>
                <a:uFillTx/>
              </a:defRPr>
            </a:pPr>
            <a:endParaRPr lang="en-US" sz="1600" b="1" dirty="0" smtClean="0">
              <a:solidFill>
                <a:srgbClr val="000000"/>
              </a:solidFill>
              <a:uFillTx/>
            </a:endParaRPr>
          </a:p>
          <a:p>
            <a:pPr lvl="0">
              <a:buFont typeface="Wingdings" pitchFamily="2" charset="2"/>
              <a:buChar char="§"/>
              <a:defRPr sz="1800">
                <a:solidFill>
                  <a:srgbClr val="000000"/>
                </a:solidFill>
                <a:uFillTx/>
              </a:defRPr>
            </a:pPr>
            <a:endParaRPr lang="en-US" sz="1600" dirty="0" smtClean="0">
              <a:solidFill>
                <a:srgbClr val="000000"/>
              </a:solidFill>
              <a:uFillTx/>
            </a:endParaRPr>
          </a:p>
        </p:txBody>
      </p:sp>
      <p:pic>
        <p:nvPicPr>
          <p:cNvPr id="5" name="Picture 2" descr="http://photos4.meetupstatic.com/photos/event/7/8/f/c/global_24999097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24" y="1316708"/>
            <a:ext cx="2157026" cy="2157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718737" y="3473734"/>
            <a:ext cx="5165033" cy="677108"/>
          </a:xfrm>
          <a:prstGeom prst="rect">
            <a:avLst/>
          </a:prstGeom>
          <a:noFill/>
          <a:ln>
            <a:solidFill>
              <a:srgbClr val="00786E"/>
            </a:solidFill>
          </a:ln>
        </p:spPr>
        <p:txBody>
          <a:bodyPr wrap="square" rtlCol="0">
            <a:spAutoFit/>
          </a:bodyPr>
          <a:lstStyle/>
          <a:p>
            <a:r>
              <a:rPr lang="en-US" dirty="0" smtClean="0">
                <a:solidFill>
                  <a:schemeClr val="accent2"/>
                </a:solidFill>
              </a:rPr>
              <a:t>“Velocity on the JVM is </a:t>
            </a:r>
            <a:r>
              <a:rPr lang="en-US" dirty="0">
                <a:solidFill>
                  <a:schemeClr val="accent2"/>
                </a:solidFill>
              </a:rPr>
              <a:t>the Killer </a:t>
            </a:r>
            <a:r>
              <a:rPr lang="en-US" dirty="0" smtClean="0">
                <a:solidFill>
                  <a:schemeClr val="accent2"/>
                </a:solidFill>
              </a:rPr>
              <a:t>App”</a:t>
            </a:r>
          </a:p>
          <a:p>
            <a:r>
              <a:rPr lang="en-US" sz="1400" dirty="0" smtClean="0">
                <a:solidFill>
                  <a:schemeClr val="accent2"/>
                </a:solidFill>
              </a:rPr>
              <a:t>- Andy Glover (Netflix </a:t>
            </a:r>
            <a:r>
              <a:rPr lang="en-US" sz="1400" dirty="0" err="1" smtClean="0">
                <a:solidFill>
                  <a:schemeClr val="accent2"/>
                </a:solidFill>
              </a:rPr>
              <a:t>Eng</a:t>
            </a:r>
            <a:r>
              <a:rPr lang="en-US" sz="1400" dirty="0" smtClean="0">
                <a:solidFill>
                  <a:schemeClr val="accent2"/>
                </a:solidFill>
              </a:rPr>
              <a:t>) @ SpringOne2GX 2014 Keynote</a:t>
            </a:r>
          </a:p>
          <a:p>
            <a:r>
              <a:rPr lang="en-US" sz="1000" dirty="0">
                <a:solidFill>
                  <a:schemeClr val="accent2"/>
                </a:solidFill>
              </a:rPr>
              <a:t>https://youtu.be/xU267-YHN5c?t=1938</a:t>
            </a:r>
            <a:endParaRPr lang="en-US" sz="1000" dirty="0" smtClean="0">
              <a:solidFill>
                <a:schemeClr val="accent2"/>
              </a:solidFill>
            </a:endParaRPr>
          </a:p>
        </p:txBody>
      </p:sp>
      <p:sp>
        <p:nvSpPr>
          <p:cNvPr id="2" name="Rectangle 1"/>
          <p:cNvSpPr/>
          <p:nvPr/>
        </p:nvSpPr>
        <p:spPr>
          <a:xfrm>
            <a:off x="252253" y="2949822"/>
            <a:ext cx="595035" cy="1569660"/>
          </a:xfrm>
          <a:prstGeom prst="rect">
            <a:avLst/>
          </a:prstGeom>
          <a:noFill/>
        </p:spPr>
        <p:txBody>
          <a:bodyPr wrap="none" lIns="91440" tIns="45720" rIns="91440" bIns="45720">
            <a:spAutoFit/>
          </a:bodyPr>
          <a:lstStyle/>
          <a:p>
            <a:pPr algn="ctr"/>
            <a:r>
              <a:rPr lang="en-US" sz="9600" b="0" cap="none" spc="0" dirty="0" smtClean="0">
                <a:ln w="0"/>
                <a:solidFill>
                  <a:schemeClr val="accent1"/>
                </a:solidFill>
                <a:effectLst>
                  <a:outerShdw blurRad="38100" dist="25400" dir="5400000" algn="ctr" rotWithShape="0">
                    <a:srgbClr val="6E747A">
                      <a:alpha val="43000"/>
                    </a:srgbClr>
                  </a:outerShdw>
                </a:effectLst>
              </a:rPr>
              <a:t>“</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78148615"/>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a:solidFill>
                  <a:schemeClr val="accent1"/>
                </a:solidFill>
              </a:rPr>
              <a:t>It takes a </a:t>
            </a:r>
            <a:r>
              <a:rPr lang="en-US" sz="3200" dirty="0" smtClean="0">
                <a:solidFill>
                  <a:schemeClr val="accent1"/>
                </a:solidFill>
              </a:rPr>
              <a:t>Cloud Native Platform</a:t>
            </a:r>
            <a:endParaRPr lang="en" sz="32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1932527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12" y="0"/>
            <a:ext cx="8410499" cy="460500"/>
          </a:xfrm>
        </p:spPr>
        <p:txBody>
          <a:bodyPr/>
          <a:lstStyle/>
          <a:p>
            <a:pPr>
              <a:lnSpc>
                <a:spcPct val="100000"/>
              </a:lnSpc>
              <a:buClr>
                <a:schemeClr val="dk1"/>
              </a:buClr>
            </a:pPr>
            <a:r>
              <a:rPr lang="en-US" sz="3200" dirty="0">
                <a:solidFill>
                  <a:srgbClr val="008881"/>
                </a:solidFill>
                <a:uFill>
                  <a:solidFill>
                    <a:srgbClr val="008881"/>
                  </a:solidFill>
                </a:uFill>
              </a:rPr>
              <a:t>Essential elements of a </a:t>
            </a:r>
            <a:r>
              <a:rPr lang="en-US" sz="3200" dirty="0" smtClean="0">
                <a:solidFill>
                  <a:srgbClr val="008881"/>
                </a:solidFill>
                <a:uFill>
                  <a:solidFill>
                    <a:srgbClr val="008881"/>
                  </a:solidFill>
                </a:uFill>
              </a:rPr>
              <a:t>Cloud-Native </a:t>
            </a:r>
            <a:r>
              <a:rPr lang="en-US" sz="3200" dirty="0">
                <a:solidFill>
                  <a:srgbClr val="008881"/>
                </a:solidFill>
                <a:uFill>
                  <a:solidFill>
                    <a:srgbClr val="008881"/>
                  </a:solidFill>
                </a:uFill>
              </a:rPr>
              <a:t>P</a:t>
            </a:r>
            <a:r>
              <a:rPr lang="en-US" sz="3200" dirty="0" smtClean="0">
                <a:solidFill>
                  <a:srgbClr val="008881"/>
                </a:solidFill>
                <a:uFill>
                  <a:solidFill>
                    <a:srgbClr val="008881"/>
                  </a:solidFill>
                </a:uFill>
              </a:rPr>
              <a:t>latform</a:t>
            </a:r>
            <a:endParaRPr lang="en-US" sz="3200" dirty="0">
              <a:solidFill>
                <a:srgbClr val="008881"/>
              </a:solidFill>
              <a:uFill>
                <a:solidFill>
                  <a:srgbClr val="008881"/>
                </a:solidFill>
              </a:uFill>
            </a:endParaRPr>
          </a:p>
        </p:txBody>
      </p:sp>
      <p:sp>
        <p:nvSpPr>
          <p:cNvPr id="5" name="Text Placeholder 4"/>
          <p:cNvSpPr>
            <a:spLocks noGrp="1"/>
          </p:cNvSpPr>
          <p:nvPr>
            <p:ph type="body" idx="1"/>
          </p:nvPr>
        </p:nvSpPr>
        <p:spPr>
          <a:xfrm>
            <a:off x="366713" y="1074737"/>
            <a:ext cx="5580436" cy="3382961"/>
          </a:xfrm>
        </p:spPr>
        <p:txBody>
          <a:bodyPr/>
          <a:lstStyle/>
          <a:p>
            <a:pPr marL="233363" indent="-233363"/>
            <a:r>
              <a:rPr lang="en-US" sz="1800" dirty="0">
                <a:solidFill>
                  <a:srgbClr val="008881"/>
                </a:solidFill>
                <a:uFill>
                  <a:solidFill>
                    <a:srgbClr val="008881"/>
                  </a:solidFill>
                </a:uFill>
              </a:rPr>
              <a:t>Rapid </a:t>
            </a:r>
            <a:r>
              <a:rPr lang="en-US" sz="1800" dirty="0" smtClean="0">
                <a:solidFill>
                  <a:srgbClr val="008881"/>
                </a:solidFill>
                <a:uFill>
                  <a:solidFill>
                    <a:srgbClr val="008881"/>
                  </a:solidFill>
                </a:uFill>
              </a:rPr>
              <a:t>Provisioning of infrastructure components</a:t>
            </a:r>
            <a:endParaRPr lang="en-US" sz="1800" dirty="0">
              <a:solidFill>
                <a:srgbClr val="008881"/>
              </a:solidFill>
              <a:uFill>
                <a:solidFill>
                  <a:srgbClr val="008881"/>
                </a:solidFill>
              </a:uFill>
            </a:endParaRPr>
          </a:p>
          <a:p>
            <a:pPr marL="233363" indent="-233363"/>
            <a:r>
              <a:rPr lang="en-US" sz="1800" dirty="0">
                <a:solidFill>
                  <a:srgbClr val="008881"/>
                </a:solidFill>
                <a:uFill>
                  <a:solidFill>
                    <a:srgbClr val="008881"/>
                  </a:solidFill>
                </a:uFill>
              </a:rPr>
              <a:t>Rapid Application Deployment &amp; Management</a:t>
            </a:r>
          </a:p>
          <a:p>
            <a:pPr marL="233363" indent="-233363"/>
            <a:r>
              <a:rPr lang="en-US" sz="1800" dirty="0" smtClean="0">
                <a:solidFill>
                  <a:srgbClr val="008881"/>
                </a:solidFill>
                <a:uFill>
                  <a:solidFill>
                    <a:srgbClr val="008881"/>
                  </a:solidFill>
                </a:uFill>
              </a:rPr>
              <a:t>Scales Horizontally</a:t>
            </a:r>
            <a:endParaRPr lang="en-US" sz="1800" dirty="0">
              <a:solidFill>
                <a:srgbClr val="008881"/>
              </a:solidFill>
              <a:uFill>
                <a:solidFill>
                  <a:srgbClr val="008881"/>
                </a:solidFill>
              </a:uFill>
            </a:endParaRPr>
          </a:p>
          <a:p>
            <a:pPr marL="233363" indent="-233363"/>
            <a:r>
              <a:rPr lang="en-US" sz="1800" dirty="0">
                <a:solidFill>
                  <a:srgbClr val="008881"/>
                </a:solidFill>
                <a:uFill>
                  <a:solidFill>
                    <a:srgbClr val="008881"/>
                  </a:solidFill>
                </a:uFill>
              </a:rPr>
              <a:t>Basic Monitoring, Logs &amp; Metrics</a:t>
            </a:r>
          </a:p>
          <a:p>
            <a:pPr marL="233363" indent="-233363"/>
            <a:r>
              <a:rPr lang="en-US" sz="1800" dirty="0">
                <a:solidFill>
                  <a:srgbClr val="008881"/>
                </a:solidFill>
                <a:uFill>
                  <a:solidFill>
                    <a:srgbClr val="008881"/>
                  </a:solidFill>
                </a:uFill>
              </a:rPr>
              <a:t>No-downtime platform upgrades</a:t>
            </a:r>
          </a:p>
          <a:p>
            <a:pPr marL="233363" indent="-233363"/>
            <a:r>
              <a:rPr lang="en-US" sz="1800" dirty="0">
                <a:solidFill>
                  <a:srgbClr val="008881"/>
                </a:solidFill>
                <a:uFill>
                  <a:solidFill>
                    <a:srgbClr val="008881"/>
                  </a:solidFill>
                </a:uFill>
              </a:rPr>
              <a:t>Dynamic load balancing and routing</a:t>
            </a:r>
          </a:p>
          <a:p>
            <a:pPr marL="233363" indent="-233363"/>
            <a:r>
              <a:rPr lang="en-US" sz="1800" dirty="0">
                <a:solidFill>
                  <a:srgbClr val="008881"/>
                </a:solidFill>
                <a:uFill>
                  <a:solidFill>
                    <a:srgbClr val="008881"/>
                  </a:solidFill>
                </a:uFill>
              </a:rPr>
              <a:t>Manage supporting services (data, messaging)</a:t>
            </a:r>
          </a:p>
          <a:p>
            <a:pPr marL="233363" indent="-233363"/>
            <a:r>
              <a:rPr lang="en-US" sz="1800" dirty="0">
                <a:solidFill>
                  <a:srgbClr val="008881"/>
                </a:solidFill>
                <a:uFill>
                  <a:solidFill>
                    <a:srgbClr val="008881"/>
                  </a:solidFill>
                </a:uFill>
              </a:rPr>
              <a:t>Failure detection and health remediation</a:t>
            </a:r>
          </a:p>
          <a:p>
            <a:endParaRPr lang="en-US" sz="1800" dirty="0"/>
          </a:p>
        </p:txBody>
      </p:sp>
      <p:sp>
        <p:nvSpPr>
          <p:cNvPr id="3" name="Text Placeholder 5"/>
          <p:cNvSpPr txBox="1">
            <a:spLocks/>
          </p:cNvSpPr>
          <p:nvPr/>
        </p:nvSpPr>
        <p:spPr>
          <a:xfrm>
            <a:off x="366713" y="1074737"/>
            <a:ext cx="8410574" cy="338296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33363" indent="-233363"/>
            <a:endParaRPr lang="en-US" dirty="0"/>
          </a:p>
        </p:txBody>
      </p:sp>
      <p:pic>
        <p:nvPicPr>
          <p:cNvPr id="4" name="Picture 3"/>
          <p:cNvPicPr>
            <a:picLocks noChangeAspect="1"/>
          </p:cNvPicPr>
          <p:nvPr/>
        </p:nvPicPr>
        <p:blipFill>
          <a:blip r:embed="rId3"/>
          <a:stretch>
            <a:fillRect/>
          </a:stretch>
        </p:blipFill>
        <p:spPr>
          <a:xfrm>
            <a:off x="6050003" y="791638"/>
            <a:ext cx="2249964" cy="3666060"/>
          </a:xfrm>
          <a:prstGeom prst="rect">
            <a:avLst/>
          </a:prstGeom>
        </p:spPr>
      </p:pic>
    </p:spTree>
    <p:extLst>
      <p:ext uri="{BB962C8B-B14F-4D97-AF65-F5344CB8AC3E}">
        <p14:creationId xmlns:p14="http://schemas.microsoft.com/office/powerpoint/2010/main" val="336059182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WHY?</a:t>
            </a:r>
            <a:endParaRPr lang="en-US" sz="8000" b="1" dirty="0" smtClean="0">
              <a:solidFill>
                <a:srgbClr val="008881"/>
              </a:solidFill>
            </a:endParaRPr>
          </a:p>
        </p:txBody>
      </p:sp>
    </p:spTree>
    <p:extLst>
      <p:ext uri="{BB962C8B-B14F-4D97-AF65-F5344CB8AC3E}">
        <p14:creationId xmlns:p14="http://schemas.microsoft.com/office/powerpoint/2010/main" val="5689728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p:nvPr/>
        </p:nvSpPr>
        <p:spPr>
          <a:xfrm>
            <a:off x="553012" y="1124033"/>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6" name="Shape 456"/>
          <p:cNvSpPr/>
          <p:nvPr/>
        </p:nvSpPr>
        <p:spPr>
          <a:xfrm>
            <a:off x="563708" y="2343858"/>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7" name="Shape 457"/>
          <p:cNvSpPr/>
          <p:nvPr/>
        </p:nvSpPr>
        <p:spPr>
          <a:xfrm>
            <a:off x="563708" y="3545260"/>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pic>
        <p:nvPicPr>
          <p:cNvPr id="459" name="Shape 459"/>
          <p:cNvPicPr preferRelativeResize="0"/>
          <p:nvPr/>
        </p:nvPicPr>
        <p:blipFill rotWithShape="1">
          <a:blip r:embed="rId3">
            <a:alphaModFix/>
          </a:blip>
          <a:srcRect r="68720"/>
          <a:stretch/>
        </p:blipFill>
        <p:spPr>
          <a:xfrm>
            <a:off x="7018167" y="-958616"/>
            <a:ext cx="2860200" cy="1917300"/>
          </a:xfrm>
          <a:prstGeom prst="rect">
            <a:avLst/>
          </a:prstGeom>
          <a:noFill/>
          <a:ln>
            <a:noFill/>
          </a:ln>
        </p:spPr>
      </p:pic>
      <p:pic>
        <p:nvPicPr>
          <p:cNvPr id="460" name="Shape 460"/>
          <p:cNvPicPr preferRelativeResize="0"/>
          <p:nvPr/>
        </p:nvPicPr>
        <p:blipFill rotWithShape="1">
          <a:blip r:embed="rId3">
            <a:alphaModFix/>
          </a:blip>
          <a:srcRect t="15690" r="68720"/>
          <a:stretch/>
        </p:blipFill>
        <p:spPr>
          <a:xfrm>
            <a:off x="1807057" y="2354808"/>
            <a:ext cx="2860200" cy="1616400"/>
          </a:xfrm>
          <a:prstGeom prst="rect">
            <a:avLst/>
          </a:prstGeom>
          <a:noFill/>
          <a:ln>
            <a:noFill/>
          </a:ln>
        </p:spPr>
      </p:pic>
      <p:sp>
        <p:nvSpPr>
          <p:cNvPr id="461" name="Shape 461"/>
          <p:cNvSpPr/>
          <p:nvPr/>
        </p:nvSpPr>
        <p:spPr>
          <a:xfrm>
            <a:off x="660350" y="1298500"/>
            <a:ext cx="17408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Application Framework</a:t>
            </a:r>
          </a:p>
        </p:txBody>
      </p:sp>
      <p:sp>
        <p:nvSpPr>
          <p:cNvPr id="462" name="Shape 462"/>
          <p:cNvSpPr/>
          <p:nvPr/>
        </p:nvSpPr>
        <p:spPr>
          <a:xfrm>
            <a:off x="495808" y="3719726"/>
            <a:ext cx="20699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Infrastructure Automation</a:t>
            </a:r>
          </a:p>
        </p:txBody>
      </p:sp>
      <p:sp>
        <p:nvSpPr>
          <p:cNvPr id="463" name="Shape 463"/>
          <p:cNvSpPr/>
          <p:nvPr/>
        </p:nvSpPr>
        <p:spPr>
          <a:xfrm>
            <a:off x="727189" y="2518325"/>
            <a:ext cx="1607100"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Platform Runtime</a:t>
            </a:r>
          </a:p>
        </p:txBody>
      </p:sp>
      <p:sp>
        <p:nvSpPr>
          <p:cNvPr id="464" name="Shape 464"/>
          <p:cNvSpPr/>
          <p:nvPr/>
        </p:nvSpPr>
        <p:spPr>
          <a:xfrm>
            <a:off x="5014007" y="1175390"/>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Language frameworks designed for microservice architectures with components for service discovery, metrics, circuit breakers and more.</a:t>
            </a:r>
          </a:p>
        </p:txBody>
      </p:sp>
      <p:sp>
        <p:nvSpPr>
          <p:cNvPr id="465" name="Shape 465"/>
          <p:cNvSpPr/>
          <p:nvPr/>
        </p:nvSpPr>
        <p:spPr>
          <a:xfrm>
            <a:off x="5014007" y="2395215"/>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Application container runtime with production-ready backing services, automated build pipeline, routing, health management and logging.</a:t>
            </a:r>
          </a:p>
        </p:txBody>
      </p:sp>
      <p:sp>
        <p:nvSpPr>
          <p:cNvPr id="466" name="Shape 466"/>
          <p:cNvSpPr/>
          <p:nvPr/>
        </p:nvSpPr>
        <p:spPr>
          <a:xfrm>
            <a:off x="5015053" y="3596616"/>
            <a:ext cx="35183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API-based infrastructure provisioning that delivers bit-for-bit, consistent, self-healing deployments across private and public cloud.</a:t>
            </a:r>
          </a:p>
        </p:txBody>
      </p:sp>
      <p:sp>
        <p:nvSpPr>
          <p:cNvPr id="467" name="Shape 467"/>
          <p:cNvSpPr/>
          <p:nvPr/>
        </p:nvSpPr>
        <p:spPr>
          <a:xfrm>
            <a:off x="563708" y="595600"/>
            <a:ext cx="7925399"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dirty="0">
                <a:solidFill>
                  <a:srgbClr val="008881"/>
                </a:solidFill>
                <a:uFill>
                  <a:solidFill>
                    <a:srgbClr val="008881"/>
                  </a:solidFill>
                </a:uFill>
                <a:sym typeface="Roboto"/>
              </a:rPr>
              <a:t>A complete framework for delivering software rapidly, consistently and reliably at scale.</a:t>
            </a:r>
          </a:p>
        </p:txBody>
      </p:sp>
      <p:sp>
        <p:nvSpPr>
          <p:cNvPr id="468" name="Shape 468"/>
          <p:cNvSpPr/>
          <p:nvPr/>
        </p:nvSpPr>
        <p:spPr>
          <a:xfrm>
            <a:off x="2167133" y="0"/>
            <a:ext cx="4885800" cy="6461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3200" dirty="0">
                <a:solidFill>
                  <a:srgbClr val="008881"/>
                </a:solidFill>
                <a:uFill>
                  <a:solidFill>
                    <a:srgbClr val="008881"/>
                  </a:solidFill>
                </a:uFill>
                <a:sym typeface="Roboto"/>
              </a:rPr>
              <a:t>Pivotal Cloud Foundry</a:t>
            </a:r>
          </a:p>
        </p:txBody>
      </p:sp>
      <p:pic>
        <p:nvPicPr>
          <p:cNvPr id="469" name="Shape 469"/>
          <p:cNvPicPr preferRelativeResize="0"/>
          <p:nvPr/>
        </p:nvPicPr>
        <p:blipFill rotWithShape="1">
          <a:blip r:embed="rId4">
            <a:alphaModFix/>
          </a:blip>
          <a:srcRect l="32635" t="6509" r="2340" b="23196"/>
          <a:stretch/>
        </p:blipFill>
        <p:spPr>
          <a:xfrm>
            <a:off x="2829433" y="1501571"/>
            <a:ext cx="858900" cy="301799"/>
          </a:xfrm>
          <a:prstGeom prst="rect">
            <a:avLst/>
          </a:prstGeom>
          <a:noFill/>
          <a:ln>
            <a:noFill/>
          </a:ln>
        </p:spPr>
      </p:pic>
      <p:pic>
        <p:nvPicPr>
          <p:cNvPr id="470" name="Shape 470"/>
          <p:cNvPicPr preferRelativeResize="0"/>
          <p:nvPr/>
        </p:nvPicPr>
        <p:blipFill rotWithShape="1">
          <a:blip r:embed="rId4">
            <a:alphaModFix/>
          </a:blip>
          <a:srcRect r="72310" b="15888"/>
          <a:stretch/>
        </p:blipFill>
        <p:spPr>
          <a:xfrm>
            <a:off x="2434790" y="1471916"/>
            <a:ext cx="365699" cy="361199"/>
          </a:xfrm>
          <a:prstGeom prst="rect">
            <a:avLst/>
          </a:prstGeom>
          <a:noFill/>
          <a:ln>
            <a:noFill/>
          </a:ln>
        </p:spPr>
      </p:pic>
      <p:pic>
        <p:nvPicPr>
          <p:cNvPr id="471" name="Shape 471"/>
          <p:cNvPicPr preferRelativeResize="0"/>
          <p:nvPr/>
        </p:nvPicPr>
        <p:blipFill rotWithShape="1">
          <a:blip r:embed="rId5">
            <a:alphaModFix/>
          </a:blip>
          <a:srcRect t="21144" r="55714" b="28962"/>
          <a:stretch/>
        </p:blipFill>
        <p:spPr>
          <a:xfrm>
            <a:off x="3941150" y="1320616"/>
            <a:ext cx="796500" cy="301200"/>
          </a:xfrm>
          <a:prstGeom prst="rect">
            <a:avLst/>
          </a:prstGeom>
          <a:noFill/>
          <a:ln>
            <a:noFill/>
          </a:ln>
        </p:spPr>
      </p:pic>
      <p:pic>
        <p:nvPicPr>
          <p:cNvPr id="472" name="Shape 472"/>
          <p:cNvPicPr preferRelativeResize="0"/>
          <p:nvPr/>
        </p:nvPicPr>
        <p:blipFill rotWithShape="1">
          <a:blip r:embed="rId5">
            <a:alphaModFix/>
          </a:blip>
          <a:srcRect l="50285" t="21127" b="20941"/>
          <a:stretch/>
        </p:blipFill>
        <p:spPr>
          <a:xfrm>
            <a:off x="3860126" y="1582106"/>
            <a:ext cx="894000" cy="349499"/>
          </a:xfrm>
          <a:prstGeom prst="rect">
            <a:avLst/>
          </a:prstGeom>
          <a:noFill/>
          <a:ln>
            <a:noFill/>
          </a:ln>
        </p:spPr>
      </p:pic>
      <p:sp>
        <p:nvSpPr>
          <p:cNvPr id="473" name="Shape 473"/>
          <p:cNvSpPr/>
          <p:nvPr/>
        </p:nvSpPr>
        <p:spPr>
          <a:xfrm>
            <a:off x="3244125" y="2796550"/>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4" name="Shape 474"/>
          <p:cNvSpPr/>
          <p:nvPr/>
        </p:nvSpPr>
        <p:spPr>
          <a:xfrm>
            <a:off x="3241250" y="2617671"/>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sp>
        <p:nvSpPr>
          <p:cNvPr id="475" name="Shape 475"/>
          <p:cNvSpPr/>
          <p:nvPr/>
        </p:nvSpPr>
        <p:spPr>
          <a:xfrm>
            <a:off x="3287917" y="3973082"/>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6" name="Shape 476"/>
          <p:cNvSpPr/>
          <p:nvPr/>
        </p:nvSpPr>
        <p:spPr>
          <a:xfrm>
            <a:off x="3285042" y="3794203"/>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pic>
        <p:nvPicPr>
          <p:cNvPr id="477" name="Shape 477"/>
          <p:cNvPicPr preferRelativeResize="0"/>
          <p:nvPr/>
        </p:nvPicPr>
        <p:blipFill rotWithShape="1">
          <a:blip r:embed="rId6">
            <a:alphaModFix/>
          </a:blip>
          <a:srcRect l="28807" t="6844" r="31199" b="35348"/>
          <a:stretch/>
        </p:blipFill>
        <p:spPr>
          <a:xfrm>
            <a:off x="2585621" y="3808830"/>
            <a:ext cx="720599" cy="489300"/>
          </a:xfrm>
          <a:prstGeom prst="rect">
            <a:avLst/>
          </a:prstGeom>
          <a:noFill/>
          <a:ln>
            <a:noFill/>
          </a:ln>
        </p:spPr>
      </p:pic>
      <p:pic>
        <p:nvPicPr>
          <p:cNvPr id="478" name="Shape 478"/>
          <p:cNvPicPr preferRelativeResize="0"/>
          <p:nvPr/>
        </p:nvPicPr>
        <p:blipFill rotWithShape="1">
          <a:blip r:embed="rId6">
            <a:alphaModFix/>
          </a:blip>
          <a:srcRect l="28807" t="6844" r="31199" b="35348"/>
          <a:stretch/>
        </p:blipFill>
        <p:spPr>
          <a:xfrm>
            <a:off x="2497173" y="2607427"/>
            <a:ext cx="780300" cy="529799"/>
          </a:xfrm>
          <a:prstGeom prst="rect">
            <a:avLst/>
          </a:prstGeom>
          <a:noFill/>
          <a:ln>
            <a:noFill/>
          </a:ln>
        </p:spPr>
      </p:pic>
    </p:spTree>
    <p:extLst>
      <p:ext uri="{BB962C8B-B14F-4D97-AF65-F5344CB8AC3E}">
        <p14:creationId xmlns:p14="http://schemas.microsoft.com/office/powerpoint/2010/main" val="3616012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Shape 434"/>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35" name="Shape 435"/>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36" name="Shape 436"/>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37" name="Shape 437"/>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38" name="Shape 438"/>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is my source code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Run it on the cloud for me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39" name="Shape 439"/>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Cloud Foundry Haiku</a:t>
            </a:r>
          </a:p>
        </p:txBody>
      </p:sp>
    </p:spTree>
    <p:extLst>
      <p:ext uri="{BB962C8B-B14F-4D97-AF65-F5344CB8AC3E}">
        <p14:creationId xmlns:p14="http://schemas.microsoft.com/office/powerpoint/2010/main" val="3370938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1000"/>
                                        <p:tgtEl>
                                          <p:spTgt spid="43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6"/>
                                        </p:tgtEl>
                                        <p:attrNameLst>
                                          <p:attrName>style.visibility</p:attrName>
                                        </p:attrNameLst>
                                      </p:cBhvr>
                                      <p:to>
                                        <p:strVal val="visible"/>
                                      </p:to>
                                    </p:set>
                                    <p:animEffect transition="in" filter="fade">
                                      <p:cBhvr>
                                        <p:cTn id="11" dur="1000"/>
                                        <p:tgtEl>
                                          <p:spTgt spid="436"/>
                                        </p:tgtEl>
                                      </p:cBhvr>
                                    </p:animEffect>
                                  </p:childTnLst>
                                </p:cTn>
                              </p:par>
                              <p:par>
                                <p:cTn id="12" presetID="10" presetClass="entr" presetSubtype="0" fill="hold" nodeType="withEffect">
                                  <p:stCondLst>
                                    <p:cond delay="0"/>
                                  </p:stCondLst>
                                  <p:childTnLst>
                                    <p:set>
                                      <p:cBhvr>
                                        <p:cTn id="13" dur="1" fill="hold">
                                          <p:stCondLst>
                                            <p:cond delay="0"/>
                                          </p:stCondLst>
                                        </p:cTn>
                                        <p:tgtEl>
                                          <p:spTgt spid="439"/>
                                        </p:tgtEl>
                                        <p:attrNameLst>
                                          <p:attrName>style.visibility</p:attrName>
                                        </p:attrNameLst>
                                      </p:cBhvr>
                                      <p:to>
                                        <p:strVal val="visible"/>
                                      </p:to>
                                    </p:set>
                                    <p:animEffect transition="in" filter="fade">
                                      <p:cBhvr>
                                        <p:cTn id="14"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46" name="Shape 446"/>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47" name="Shape 447"/>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48" name="Shape 448"/>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49" name="Shape 449"/>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are my servers</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Go make them a cloud foundry</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50" name="Shape 450"/>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Bosh Haiku</a:t>
            </a:r>
          </a:p>
        </p:txBody>
      </p:sp>
    </p:spTree>
    <p:extLst>
      <p:ext uri="{BB962C8B-B14F-4D97-AF65-F5344CB8AC3E}">
        <p14:creationId xmlns:p14="http://schemas.microsoft.com/office/powerpoint/2010/main" val="2537469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p:cTn id="7" dur="1000"/>
                                        <p:tgtEl>
                                          <p:spTgt spid="44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7"/>
                                        </p:tgtEl>
                                        <p:attrNameLst>
                                          <p:attrName>style.visibility</p:attrName>
                                        </p:attrNameLst>
                                      </p:cBhvr>
                                      <p:to>
                                        <p:strVal val="visible"/>
                                      </p:to>
                                    </p:set>
                                    <p:animEffect transition="in" filter="fade">
                                      <p:cBhvr>
                                        <p:cTn id="11" dur="1000"/>
                                        <p:tgtEl>
                                          <p:spTgt spid="447"/>
                                        </p:tgtEl>
                                      </p:cBhvr>
                                    </p:animEffect>
                                  </p:childTnLst>
                                </p:cTn>
                              </p:par>
                              <p:par>
                                <p:cTn id="12" presetID="10" presetClass="entr" presetSubtype="0" fill="hold" nodeType="withEffect">
                                  <p:stCondLst>
                                    <p:cond delay="0"/>
                                  </p:stCondLst>
                                  <p:childTnLst>
                                    <p:set>
                                      <p:cBhvr>
                                        <p:cTn id="13" dur="1" fill="hold">
                                          <p:stCondLst>
                                            <p:cond delay="0"/>
                                          </p:stCondLst>
                                        </p:cTn>
                                        <p:tgtEl>
                                          <p:spTgt spid="450"/>
                                        </p:tgtEl>
                                        <p:attrNameLst>
                                          <p:attrName>style.visibility</p:attrName>
                                        </p:attrNameLst>
                                      </p:cBhvr>
                                      <p:to>
                                        <p:strVal val="visible"/>
                                      </p:to>
                                    </p:set>
                                    <p:animEffect transition="in" filter="fade">
                                      <p:cBhvr>
                                        <p:cTn id="14" dur="10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Software is changing industries</a:t>
            </a:r>
            <a:endParaRPr lang="en" sz="2400" dirty="0">
              <a:solidFill>
                <a:srgbClr val="33928A"/>
              </a:solidFill>
            </a:endParaRPr>
          </a:p>
        </p:txBody>
      </p:sp>
      <p:pic>
        <p:nvPicPr>
          <p:cNvPr id="5" name="Picture 16" descr="Netflix.png"/>
          <p:cNvPicPr>
            <a:picLocks noChangeAspect="1"/>
          </p:cNvPicPr>
          <p:nvPr/>
        </p:nvPicPr>
        <p:blipFill>
          <a:blip r:embed="rId3" cstate="print"/>
          <a:srcRect/>
          <a:stretch>
            <a:fillRect/>
          </a:stretch>
        </p:blipFill>
        <p:spPr bwMode="auto">
          <a:xfrm>
            <a:off x="1230828" y="1341686"/>
            <a:ext cx="1969127" cy="5979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705112" y="2182626"/>
            <a:ext cx="2494843" cy="2494843"/>
          </a:xfrm>
          <a:prstGeom prst="rect">
            <a:avLst/>
          </a:prstGeom>
        </p:spPr>
      </p:pic>
      <p:pic>
        <p:nvPicPr>
          <p:cNvPr id="8" name="Picture 7"/>
          <p:cNvPicPr>
            <a:picLocks noChangeAspect="1"/>
          </p:cNvPicPr>
          <p:nvPr/>
        </p:nvPicPr>
        <p:blipFill>
          <a:blip r:embed="rId5"/>
          <a:stretch>
            <a:fillRect/>
          </a:stretch>
        </p:blipFill>
        <p:spPr>
          <a:xfrm>
            <a:off x="3997515" y="1063862"/>
            <a:ext cx="1152296" cy="1305936"/>
          </a:xfrm>
          <a:prstGeom prst="rect">
            <a:avLst/>
          </a:prstGeom>
        </p:spPr>
      </p:pic>
      <p:pic>
        <p:nvPicPr>
          <p:cNvPr id="4" name="Picture 3"/>
          <p:cNvPicPr>
            <a:picLocks noChangeAspect="1"/>
          </p:cNvPicPr>
          <p:nvPr/>
        </p:nvPicPr>
        <p:blipFill>
          <a:blip r:embed="rId6"/>
          <a:stretch>
            <a:fillRect/>
          </a:stretch>
        </p:blipFill>
        <p:spPr>
          <a:xfrm>
            <a:off x="6650548" y="2923005"/>
            <a:ext cx="1115618" cy="1115618"/>
          </a:xfrm>
          <a:prstGeom prst="rect">
            <a:avLst/>
          </a:prstGeom>
        </p:spPr>
      </p:pic>
      <p:pic>
        <p:nvPicPr>
          <p:cNvPr id="12" name="Picture 11"/>
          <p:cNvPicPr>
            <a:picLocks noChangeAspect="1"/>
          </p:cNvPicPr>
          <p:nvPr/>
        </p:nvPicPr>
        <p:blipFill>
          <a:blip r:embed="rId7"/>
          <a:stretch>
            <a:fillRect/>
          </a:stretch>
        </p:blipFill>
        <p:spPr>
          <a:xfrm>
            <a:off x="3997515" y="2812416"/>
            <a:ext cx="1130658" cy="1226207"/>
          </a:xfrm>
          <a:prstGeom prst="rect">
            <a:avLst/>
          </a:prstGeom>
        </p:spPr>
      </p:pic>
      <p:pic>
        <p:nvPicPr>
          <p:cNvPr id="13" name="Picture 12"/>
          <p:cNvPicPr>
            <a:picLocks noChangeAspect="1"/>
          </p:cNvPicPr>
          <p:nvPr/>
        </p:nvPicPr>
        <p:blipFill>
          <a:blip r:embed="rId8"/>
          <a:stretch>
            <a:fillRect/>
          </a:stretch>
        </p:blipFill>
        <p:spPr>
          <a:xfrm>
            <a:off x="6354094" y="1063862"/>
            <a:ext cx="1643147" cy="1230756"/>
          </a:xfrm>
          <a:prstGeom prst="rect">
            <a:avLst/>
          </a:prstGeom>
        </p:spPr>
      </p:pic>
    </p:spTree>
    <p:extLst>
      <p:ext uri="{BB962C8B-B14F-4D97-AF65-F5344CB8AC3E}">
        <p14:creationId xmlns:p14="http://schemas.microsoft.com/office/powerpoint/2010/main" val="2160426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3">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a:t>
            </a:fld>
            <a:endParaRPr sz="800">
              <a:solidFill>
                <a:srgbClr val="808080"/>
              </a:solidFill>
              <a:uFill>
                <a:solidFill>
                  <a:srgbClr val="808080"/>
                </a:solidFill>
              </a:uFill>
            </a:endParaRPr>
          </a:p>
        </p:txBody>
      </p:sp>
      <p:sp>
        <p:nvSpPr>
          <p:cNvPr id="297" name="Shape 297"/>
          <p:cNvSpPr/>
          <p:nvPr/>
        </p:nvSpPr>
        <p:spPr>
          <a:xfrm>
            <a:off x="3033335" y="2021689"/>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dirty="0">
                <a:solidFill>
                  <a:srgbClr val="DDDDDD"/>
                </a:solidFill>
                <a:uFill>
                  <a:solidFill>
                    <a:srgbClr val="4D4D4D"/>
                  </a:solidFill>
                </a:uFill>
              </a:rPr>
              <a:t>CLOUD NATIVE</a:t>
            </a: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chemeClr val="accent1"/>
                </a:solidFill>
              </a:rPr>
              <a:t>The promise of Cloud Native</a:t>
            </a:r>
            <a:endParaRPr lang="en-US" sz="3200" dirty="0">
              <a:solidFill>
                <a:schemeClr val="accent1"/>
              </a:solidFill>
            </a:endParaRPr>
          </a:p>
        </p:txBody>
      </p:sp>
      <p:sp>
        <p:nvSpPr>
          <p:cNvPr id="20" name="Title 1"/>
          <p:cNvSpPr txBox="1">
            <a:spLocks/>
          </p:cNvSpPr>
          <p:nvPr/>
        </p:nvSpPr>
        <p:spPr>
          <a:xfrm>
            <a:off x="415714" y="888159"/>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Deploy new </a:t>
            </a:r>
            <a:r>
              <a:rPr lang="en-US" sz="2800" dirty="0">
                <a:solidFill>
                  <a:srgbClr val="FFFFFF"/>
                </a:solidFill>
              </a:rPr>
              <a:t>features</a:t>
            </a:r>
            <a:r>
              <a:rPr lang="en-US" sz="2800" dirty="0" smtClean="0">
                <a:solidFill>
                  <a:schemeClr val="tx1">
                    <a:lumMod val="20000"/>
                    <a:lumOff val="80000"/>
                  </a:schemeClr>
                </a:solidFill>
              </a:rPr>
              <a:t> daily to production</a:t>
            </a: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Free/Cheap 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App &amp; Platform that creates Promises</a:t>
            </a:r>
            <a:endParaRPr lang="en-US" sz="2800" dirty="0" smtClean="0">
              <a:solidFill>
                <a:schemeClr val="tx1">
                  <a:lumMod val="20000"/>
                  <a:lumOff val="80000"/>
                </a:schemeClr>
              </a:solidFill>
            </a:endParaRP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WHAT?</a:t>
            </a:r>
            <a:endParaRPr lang="en-US" sz="8000" b="1" dirty="0" smtClean="0">
              <a:solidFill>
                <a:srgbClr val="008881"/>
              </a:solidFill>
            </a:endParaRPr>
          </a:p>
        </p:txBody>
      </p:sp>
    </p:spTree>
    <p:extLst>
      <p:ext uri="{BB962C8B-B14F-4D97-AF65-F5344CB8AC3E}">
        <p14:creationId xmlns:p14="http://schemas.microsoft.com/office/powerpoint/2010/main" val="38088174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87309</TotalTime>
  <Words>1818</Words>
  <Application>Microsoft Macintosh PowerPoint</Application>
  <PresentationFormat>On-screen Show (16:9)</PresentationFormat>
  <Paragraphs>368</Paragraphs>
  <Slides>33</Slides>
  <Notes>32</Notes>
  <HiddenSlides>0</HiddenSlides>
  <MMClips>0</MMClips>
  <ScaleCrop>false</ScaleCrop>
  <HeadingPairs>
    <vt:vector size="4" baseType="variant">
      <vt:variant>
        <vt:lpstr>Theme</vt:lpstr>
      </vt:variant>
      <vt:variant>
        <vt:i4>4</vt:i4>
      </vt:variant>
      <vt:variant>
        <vt:lpstr>Slide Titles</vt:lpstr>
      </vt:variant>
      <vt:variant>
        <vt:i4>33</vt:i4>
      </vt:variant>
    </vt:vector>
  </HeadingPairs>
  <TitlesOfParts>
    <vt:vector size="37" baseType="lpstr">
      <vt:lpstr>Pivotal_interim_040113_template_</vt:lpstr>
      <vt:lpstr>Custom Theme</vt:lpstr>
      <vt:lpstr>Pivotal 2015Q4 Template</vt:lpstr>
      <vt:lpstr>1_Pivotal 2015Q4 Template</vt:lpstr>
      <vt:lpstr>PowerPoint Presentation</vt:lpstr>
      <vt:lpstr>Agenda</vt:lpstr>
      <vt:lpstr>PowerPoint Presentation</vt:lpstr>
      <vt:lpstr>Software is changing industries</vt:lpstr>
      <vt:lpstr>PowerPoint Presentation</vt:lpstr>
      <vt:lpstr>The promise of Cloud Native</vt:lpstr>
      <vt:lpstr>PowerPoint Presentation</vt:lpstr>
      <vt:lpstr>Characteristics of Cloud Native Architectures</vt:lpstr>
      <vt:lpstr>Enabling Continuous Delivery</vt:lpstr>
      <vt:lpstr>Enabling Agile Delivery</vt:lpstr>
      <vt:lpstr>WaterScrumFall</vt:lpstr>
      <vt:lpstr>Conway’s Law</vt:lpstr>
      <vt:lpstr>Inverse Conway Maneuver Enable Continuous Delivery</vt:lpstr>
      <vt:lpstr>Enabling Continuous Delivery</vt:lpstr>
      <vt:lpstr>Characteristics of Cloud Native Architectures</vt:lpstr>
      <vt:lpstr>Twelve-Factor Apps</vt:lpstr>
      <vt:lpstr>Characteristics of Cloud Native Architectures</vt:lpstr>
      <vt:lpstr>Microservice: Definition</vt:lpstr>
      <vt:lpstr>Microservices are NOT</vt:lpstr>
      <vt:lpstr>Microservice Architecture</vt:lpstr>
      <vt:lpstr>A familiar Microservice example</vt:lpstr>
      <vt:lpstr>Microservices are hard</vt:lpstr>
      <vt:lpstr>Challenges of distributed systems</vt:lpstr>
      <vt:lpstr>PowerPoint Presentation</vt:lpstr>
      <vt:lpstr>It takes a Cloud Native Application Framework</vt:lpstr>
      <vt:lpstr>PowerPoint Presentation</vt:lpstr>
      <vt:lpstr>Companies want to be fast like Netflix</vt:lpstr>
      <vt:lpstr>It takes a Cloud Native Platform</vt:lpstr>
      <vt:lpstr>Essential elements of a Cloud-Native Platform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Stephen Womack</cp:lastModifiedBy>
  <cp:revision>418</cp:revision>
  <dcterms:modified xsi:type="dcterms:W3CDTF">2016-10-17T14:27:35Z</dcterms:modified>
</cp:coreProperties>
</file>